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87" r:id="rId5"/>
    <p:sldId id="288" r:id="rId6"/>
    <p:sldId id="289" r:id="rId7"/>
    <p:sldId id="259" r:id="rId8"/>
    <p:sldId id="285" r:id="rId9"/>
    <p:sldId id="260" r:id="rId10"/>
    <p:sldId id="286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6730" autoAdjust="0"/>
  </p:normalViewPr>
  <p:slideViewPr>
    <p:cSldViewPr>
      <p:cViewPr>
        <p:scale>
          <a:sx n="125" d="100"/>
          <a:sy n="125" d="100"/>
        </p:scale>
        <p:origin x="34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E420CE7-1573-4DA0-B071-38759CF44BDC}" type="datetimeFigureOut">
              <a:rPr lang="ru-RU"/>
              <a:t>14.12.2023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891EE0A-5ACD-4F73-9620-E7F7A315D9F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Лекция посвящена обзору основных задач компьютерного зрения и наиболее общим подходом к их решению.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Помимо трех показанных на данном слайде задач могут быть и другие задачи компьютерного зрения, </a:t>
            </a:r>
            <a:endParaRPr/>
          </a:p>
          <a:p>
            <a:pPr>
              <a:defRPr/>
            </a:pPr>
            <a:r>
              <a:rPr lang="ru-RU"/>
              <a:t>среди которых, стоит выделить комбинацию семантической сегментации и обнаружения объектов</a:t>
            </a:r>
            <a:endParaRPr/>
          </a:p>
          <a:p>
            <a:pPr>
              <a:defRPr/>
            </a:pPr>
            <a:r>
              <a:rPr lang="ru-RU"/>
              <a:t> - то есть задачу экземплярной сегментации, а также некоторые другие задачи,</a:t>
            </a:r>
            <a:endParaRPr/>
          </a:p>
          <a:p>
            <a:pPr>
              <a:defRPr/>
            </a:pPr>
            <a:r>
              <a:rPr lang="ru-RU"/>
              <a:t> связанные также с обнаружением объектов, </a:t>
            </a:r>
            <a:endParaRPr/>
          </a:p>
          <a:p>
            <a:pPr>
              <a:defRPr/>
            </a:pPr>
            <a:r>
              <a:rPr lang="ru-RU"/>
              <a:t>например, паноптическая сегментация, обнаружение </a:t>
            </a:r>
            <a:endParaRPr/>
          </a:p>
          <a:p>
            <a:pPr>
              <a:defRPr/>
            </a:pPr>
            <a:r>
              <a:rPr lang="ru-RU"/>
              <a:t>ключевых точек и другие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некоторых случаях имеется определенная специфика в обработке последовательности изображений, </a:t>
            </a:r>
            <a:endParaRPr/>
          </a:p>
          <a:p>
            <a:pPr>
              <a:defRPr/>
            </a:pPr>
            <a:r>
              <a:rPr lang="ru-RU"/>
              <a:t>то есть видео последовательностей.</a:t>
            </a:r>
            <a:endParaRPr/>
          </a:p>
          <a:p>
            <a:pPr>
              <a:defRPr/>
            </a:pPr>
            <a:r>
              <a:rPr lang="ru-RU"/>
              <a:t>Эти вопросы не будут рассмотрены в рамках настоящего курса,</a:t>
            </a:r>
            <a:endParaRPr/>
          </a:p>
          <a:p>
            <a:pPr>
              <a:defRPr/>
            </a:pPr>
            <a:r>
              <a:rPr lang="ru-RU"/>
              <a:t>однако, мы полагаем что по результатам изучения материалов курса слушатель сможет самостоятельно </a:t>
            </a:r>
            <a:endParaRPr/>
          </a:p>
          <a:p>
            <a:pPr>
              <a:defRPr/>
            </a:pPr>
            <a:r>
              <a:rPr lang="ru-RU"/>
              <a:t>разобраться в решении таких задач.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отметим, что когда речь идёт о компьютерном зрение </a:t>
            </a:r>
            <a:endParaRPr/>
          </a:p>
          <a:p>
            <a:pPr>
              <a:defRPr/>
            </a:pPr>
            <a:r>
              <a:rPr lang="ru-RU"/>
              <a:t>необязательно понимать задачи с использованием оптических методов получения изображений.</a:t>
            </a:r>
            <a:endParaRPr/>
          </a:p>
          <a:p>
            <a:pPr>
              <a:defRPr/>
            </a:pPr>
            <a:r>
              <a:rPr lang="ru-RU"/>
              <a:t>Изображения могут быть получены посредством источников различной физической природы или любой другой формальной природы,</a:t>
            </a:r>
            <a:endParaRPr/>
          </a:p>
          <a:p>
            <a:pPr>
              <a:defRPr/>
            </a:pPr>
            <a:r>
              <a:rPr lang="ru-RU"/>
              <a:t>имеется виду что изображение это упорядоченный массив чисел, как правило,</a:t>
            </a:r>
            <a:endParaRPr/>
          </a:p>
          <a:p>
            <a:pPr>
              <a:defRPr/>
            </a:pPr>
            <a:r>
              <a:rPr lang="ru-RU"/>
              <a:t>двух- либо трехмерный массив.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показаны изображения в координатах дальность-скорость, </a:t>
            </a:r>
            <a:endParaRPr/>
          </a:p>
          <a:p>
            <a:pPr>
              <a:defRPr/>
            </a:pPr>
            <a:r>
              <a:rPr lang="ru-RU"/>
              <a:t>полученные при помощи радиолокаторов.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следует отметить, что когда речь идёт о задачах компьютерного зрения, </a:t>
            </a:r>
            <a:endParaRPr/>
          </a:p>
          <a:p>
            <a:pPr>
              <a:defRPr/>
            </a:pPr>
            <a:r>
              <a:rPr lang="ru-RU"/>
              <a:t>То могут решаться вопросы построения измерительных систем в целом.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 пример</a:t>
            </a:r>
            <a:endParaRPr/>
          </a:p>
          <a:p>
            <a:pPr>
              <a:defRPr/>
            </a:pPr>
            <a:r>
              <a:rPr lang="ru-RU"/>
              <a:t>решение задач оценки качества взрывных</a:t>
            </a:r>
            <a:endParaRPr/>
          </a:p>
          <a:p>
            <a:pPr>
              <a:defRPr/>
            </a:pPr>
            <a:r>
              <a:rPr lang="ru-RU"/>
              <a:t>работ на карьерах при помощи системы</a:t>
            </a:r>
            <a:endParaRPr/>
          </a:p>
          <a:p>
            <a:pPr>
              <a:defRPr/>
            </a:pPr>
            <a:r>
              <a:rPr lang="ru-RU"/>
              <a:t>компьютерного зрения.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Более подробно о задачах компьютерного зрения и подходов к их решению мы поговорим в следующих лекциях. </a:t>
            </a:r>
            <a:endParaRPr/>
          </a:p>
          <a:p>
            <a:pPr>
              <a:defRPr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Типовые задачи компьютерного зрения могут быть разделены на несколько уровней.</a:t>
            </a:r>
            <a:endParaRPr/>
          </a:p>
          <a:p>
            <a:pPr>
              <a:defRPr/>
            </a:pPr>
            <a:r>
              <a:rPr lang="ru-RU"/>
              <a:t>Наиболее низкий из уровней включает в себе вопросы выделения примитивов на изображении - примитивных признаков или,</a:t>
            </a:r>
            <a:endParaRPr/>
          </a:p>
          <a:p>
            <a:pPr>
              <a:defRPr/>
            </a:pPr>
            <a:r>
              <a:rPr lang="ru-RU"/>
              <a:t>например, методов обработки изображений, которые могут быть знакомы вам по курсу "Цифровая обработка изображений".</a:t>
            </a:r>
            <a:endParaRPr/>
          </a:p>
          <a:p>
            <a:pPr>
              <a:defRPr/>
            </a:pPr>
            <a:r>
              <a:rPr lang="ru-RU"/>
              <a:t>В данном случае, как правило, эти методы направлены на выделение таких признаков или такой обработки изображений, которые будут релевантны некоторому набору изображение соответствующих некоторой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при помощи признаков низкого уровня удается составить формальное описание изображения в рамках задачи,</a:t>
            </a:r>
            <a:endParaRPr/>
          </a:p>
          <a:p>
            <a:pPr>
              <a:defRPr/>
            </a:pPr>
            <a:r>
              <a:rPr lang="ru-RU"/>
              <a:t>то на основании признаков можно строить алгоритмы принятия решений. </a:t>
            </a:r>
            <a:endParaRPr/>
          </a:p>
          <a:p>
            <a:pPr>
              <a:defRPr/>
            </a:pPr>
            <a:r>
              <a:rPr lang="ru-RU"/>
              <a:t>Как правило, такие алгоритмы соответствуют классически методом компьютерного зрения.</a:t>
            </a:r>
            <a:endParaRPr/>
          </a:p>
          <a:p>
            <a:pPr>
              <a:defRPr/>
            </a:pPr>
            <a:r>
              <a:rPr lang="ru-RU"/>
              <a:t>Задачи, которые могут быть решены таким способом, можно отнести к среднему уровню задач компьютерного зрения.</a:t>
            </a:r>
            <a:endParaRPr/>
          </a:p>
          <a:p>
            <a:pPr>
              <a:defRPr/>
            </a:pPr>
            <a:r>
              <a:rPr lang="ru-RU"/>
              <a:t>Примерами среднего уровня являются, например, поиск соответствия изображения некоторому шаблону, </a:t>
            </a:r>
            <a:endParaRPr/>
          </a:p>
          <a:p>
            <a:pPr>
              <a:defRPr/>
            </a:pPr>
            <a:r>
              <a:rPr lang="ru-RU"/>
              <a:t>или выделение на изображении некоторых объектов соответствующих какому-либо формальному описанию.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  <a:endParaRPr/>
          </a:p>
          <a:p>
            <a:pPr>
              <a:defRPr/>
            </a:pPr>
            <a:r>
              <a:rPr lang="ru-RU"/>
              <a:t>Поэтому часто речь идет о так называемом высоком уровне.</a:t>
            </a:r>
            <a:endParaRPr/>
          </a:p>
          <a:p>
            <a:pPr>
              <a:defRPr/>
            </a:pPr>
            <a:r>
              <a:rPr lang="ru-RU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  <a:endParaRPr/>
          </a:p>
          <a:p>
            <a:pPr>
              <a:defRPr/>
            </a:pPr>
            <a:r>
              <a:rPr lang="ru-RU"/>
              <a:t>Либо представляется достаточно сложным и трудоемким.</a:t>
            </a:r>
            <a:endParaRPr/>
          </a:p>
          <a:p>
            <a:pPr>
              <a:defRPr/>
            </a:pPr>
            <a:r>
              <a:rPr lang="ru-RU"/>
              <a:t>Например, поиска выделения лиц на изображение. </a:t>
            </a:r>
            <a:endParaRPr/>
          </a:p>
          <a:p>
            <a:pPr>
              <a:defRPr/>
            </a:pPr>
            <a:r>
              <a:rPr lang="ru-RU"/>
              <a:t>Лица могут быть повернуты в профиль и анфас, могут иметь различные объекты, </a:t>
            </a:r>
            <a:endParaRPr/>
          </a:p>
          <a:p>
            <a:pPr>
              <a:defRPr/>
            </a:pPr>
            <a:r>
              <a:rPr lang="ru-RU"/>
              <a:t>например, очки, челка или другие </a:t>
            </a:r>
            <a:endParaRPr/>
          </a:p>
          <a:p>
            <a:pPr>
              <a:defRPr/>
            </a:pPr>
            <a:r>
              <a:rPr lang="ru-RU"/>
              <a:t>и описание всех возможных случаев будет достаточно трудоемкой и сложной задачей.</a:t>
            </a:r>
            <a:endParaRPr/>
          </a:p>
          <a:p>
            <a:pPr>
              <a:defRPr/>
            </a:pPr>
            <a:r>
              <a:rPr lang="ru-RU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  <a:endParaRPr/>
          </a:p>
          <a:p>
            <a:pPr>
              <a:defRPr/>
            </a:pPr>
            <a:r>
              <a:rPr lang="ru-RU"/>
              <a:t>Такие методы соответствуют высокому уровню. </a:t>
            </a:r>
            <a:endParaRPr/>
          </a:p>
          <a:p>
            <a:pPr>
              <a:defRPr/>
            </a:pPr>
            <a:r>
              <a:rPr lang="ru-RU"/>
              <a:t>Чаще всего, если не будет оговорено иного, в данном курсе курсе мы будем говорить о методах высокого уровня.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Примеры задач высокого уровня приведены на данном слайде.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Наиболее общей, однако, и наиболее простой задачей высокого уровня является задача классификации изображений 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ru-RU"/>
              <a:t>то есть проверки изображений на соответствие некоторой гипотезе, </a:t>
            </a:r>
            <a:endParaRPr/>
          </a:p>
          <a:p>
            <a:pPr marL="171450" indent="-171450">
              <a:buFontTx/>
              <a:buChar char="-"/>
              <a:defRPr/>
            </a:pPr>
            <a:r>
              <a:rPr lang="ru-RU"/>
              <a:t>например, о наличии или отсутствии определенных объектов на изображениях.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необходимо не просто проверка гипотезы, но и выделение какого-либо класса объектов на изображении, их оконтуривание, то речь идет о задачах семантической сегментации.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же необходимо, не оконтуревание объекта, но и определить его габаритные рамки, найти объект и выделить каждый конкретный экземпляр, то речь идет о задаче обнаружения объектов.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B2DD-33A2-449A-99BB-2FB524EDC3E5}" type="datetimeFigureOut">
              <a:rPr lang="ru-RU"/>
              <a:t>14.12.2023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codataset.org/#explore?id=50161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codataset.org/#explore?id=50161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codataset.org/#explore?id=50161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hyperlink" Target="http://cocodataset.org/#explore?id=5016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36.emf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ocodataset.org/#explore?id=5016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1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29.jpeg"/><Relationship Id="rId5" Type="http://schemas.openxmlformats.org/officeDocument/2006/relationships/image" Target="../media/image24.jpeg"/><Relationship Id="rId15" Type="http://schemas.openxmlformats.org/officeDocument/2006/relationships/image" Target="../media/image33.jpeg"/><Relationship Id="rId10" Type="http://schemas.openxmlformats.org/officeDocument/2006/relationships/hyperlink" Target="https://stocksnap.io/search/eye" TargetMode="External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72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868984"/>
            <a:ext cx="9796152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6000" b="1">
                <a:solidFill>
                  <a:schemeClr val="bg1"/>
                </a:solidFill>
              </a:rPr>
              <a:t>Задачи компьютерного зрения</a:t>
            </a:r>
            <a:endParaRPr lang="ru-RU" sz="6000" b="1" cap="all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8283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i="1">
                <a:solidFill>
                  <a:schemeClr val="bg1"/>
                </a:solidFill>
                <a:latin typeface="Arial"/>
                <a:cs typeface="Arial"/>
              </a:rPr>
              <a:t>Введение в предмет «Компьютерное зрение». </a:t>
            </a:r>
            <a:endParaRPr/>
          </a:p>
          <a:p>
            <a:pPr algn="ctr">
              <a:defRPr/>
            </a:pPr>
            <a:r>
              <a:rPr lang="ru-RU" sz="2400" i="1">
                <a:solidFill>
                  <a:schemeClr val="bg1"/>
                </a:solidFill>
                <a:latin typeface="Arial"/>
                <a:cs typeface="Arial"/>
              </a:rPr>
              <a:t>Курс: Компьютерное зрение. Тема 1.1.</a:t>
            </a:r>
            <a:endParaRPr lang="en-US" sz="2400" i="1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200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2800">
                <a:solidFill>
                  <a:schemeClr val="bg1"/>
                </a:solidFill>
                <a:latin typeface="Arial"/>
                <a:cs typeface="Arial"/>
              </a:rPr>
              <a:t>Ронкин Михаил Владимирович</a:t>
            </a:r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/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к</a:t>
            </a:r>
            <a:r>
              <a:rPr lang="ru-RU" sz="2400">
                <a:solidFill>
                  <a:schemeClr val="bg1"/>
                </a:solidFill>
                <a:latin typeface="Arial"/>
                <a:cs typeface="Arial"/>
              </a:rPr>
              <a:t>.т.н. доцент ИРИТ-РТФ, УРФУ</a:t>
            </a:r>
            <a:endParaRPr lang="ru-RU" sz="28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500" b="0" i="0">
                <a:solidFill>
                  <a:schemeClr val="bg1"/>
                </a:solidFill>
                <a:latin typeface="Arial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760308" y="104815"/>
            <a:ext cx="3762792" cy="1535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сформулировать выражение для </a:t>
                </a:r>
                <a:r>
                  <a:rPr lang="en-US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точной нейронной сети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сверточного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как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altLang="ru-RU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2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𝑝𝑜𝑜𝑙𝑖𝑛𝑔</m:t>
                              </m:r>
                              <m:d>
                                <m:dPr>
                                  <m:ctrlPr>
                                    <a:rPr lang="ru-RU" altLang="ru-RU" sz="2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где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выход сети (напр., класс).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- вектор весов классифицирующего (головного) слоя.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операция сжатия 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изображения.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vec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операция векторизации матрицы (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reshape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atten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vel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 - функции активации.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(например,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ReLU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sigmoid)</a:t>
                </a:r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∗  - операция свертки.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Как правило последовательность такова,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что сначала свертка, потом активация,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потом сжатие-</a:t>
                </a:r>
                <a:r>
                  <a:rPr lang="en-US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pooling.</a:t>
                </a: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  <a:blipFill>
                <a:blip r:embed="rId2"/>
                <a:stretch>
                  <a:fillRect l="-642" t="-2412" b="-4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/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begChr m:val="["/>
                        <m:endChr m:val="]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кодировщик признаков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головная часть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  <a:blipFill>
                <a:blip r:embed="rId3"/>
                <a:stretch>
                  <a:fillRect l="-208" r="-208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F261FC3A-FBCF-874E-8C76-7284F1C4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65" y="3989206"/>
            <a:ext cx="5262228" cy="2503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65C74B-55B7-A545-AC26-A85A3AC4C36C}"/>
              </a:ext>
            </a:extLst>
          </p:cNvPr>
          <p:cNvSpPr/>
          <p:nvPr/>
        </p:nvSpPr>
        <p:spPr bwMode="auto">
          <a:xfrm>
            <a:off x="307975" y="1152711"/>
            <a:ext cx="8677529" cy="11290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C1AE66-C1F8-184D-81A0-FD693445D816}"/>
              </a:ext>
            </a:extLst>
          </p:cNvPr>
          <p:cNvSpPr/>
          <p:nvPr/>
        </p:nvSpPr>
        <p:spPr bwMode="auto">
          <a:xfrm>
            <a:off x="622825" y="5863996"/>
            <a:ext cx="6058740" cy="747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2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17276" y="157279"/>
            <a:ext cx="10910213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9686005" y="4605989"/>
            <a:ext cx="112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результат</a:t>
            </a:r>
            <a:endParaRPr/>
          </a:p>
        </p:txBody>
      </p:sp>
      <p:sp>
        <p:nvSpPr>
          <p:cNvPr id="11" name="TextBox 10"/>
          <p:cNvSpPr txBox="1"/>
          <p:nvPr/>
        </p:nvSpPr>
        <p:spPr bwMode="auto">
          <a:xfrm>
            <a:off x="7153830" y="4571104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разметка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4452286" y="4567719"/>
            <a:ext cx="240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исходное зображение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2991643" y="5348795"/>
            <a:ext cx="276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Сегментация</a:t>
            </a:r>
            <a:br>
              <a:rPr lang="ru-RU" b="1">
                <a:solidFill>
                  <a:schemeClr val="bg1"/>
                </a:solidFill>
              </a:rPr>
            </a:br>
            <a:r>
              <a:rPr lang="ru-RU" b="1">
                <a:solidFill>
                  <a:schemeClr val="bg1"/>
                </a:solidFill>
              </a:rPr>
              <a:t> объектов</a:t>
            </a:r>
            <a:endParaRPr/>
          </a:p>
        </p:txBody>
      </p:sp>
      <p:sp>
        <p:nvSpPr>
          <p:cNvPr id="21" name="TextBox 20"/>
          <p:cNvSpPr txBox="1"/>
          <p:nvPr/>
        </p:nvSpPr>
        <p:spPr bwMode="auto">
          <a:xfrm>
            <a:off x="417276" y="1177847"/>
            <a:ext cx="273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Классификация</a:t>
            </a:r>
            <a:r>
              <a:rPr lang="ru-RU" b="1"/>
              <a:t> </a:t>
            </a:r>
            <a:r>
              <a:rPr lang="ru-RU" b="1">
                <a:solidFill>
                  <a:schemeClr val="bg1"/>
                </a:solidFill>
              </a:rPr>
              <a:t>объектов</a:t>
            </a:r>
            <a:endParaRPr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rcRect l="1715" t="6598" r="-1"/>
          <a:stretch/>
        </p:blipFill>
        <p:spPr bwMode="auto">
          <a:xfrm>
            <a:off x="4408377" y="4947648"/>
            <a:ext cx="7381543" cy="176515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 bwMode="auto">
          <a:xfrm>
            <a:off x="3722843" y="6888299"/>
            <a:ext cx="79512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Zyuzin V., 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Ronkin M.</a:t>
            </a: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, Porshnev S.  and Kalmykov A. Computer vision system for the automatic asbestos content control in stones // </a:t>
            </a:r>
            <a:b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</a:b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J. Phys.: Conf. Ser., Vol.1727, 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2021</a:t>
            </a: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, 012014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DOI</a:t>
            </a: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:10.1088/1742-6596/1727/1/012014.</a:t>
            </a: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rcRect t="6740"/>
          <a:stretch/>
        </p:blipFill>
        <p:spPr bwMode="auto">
          <a:xfrm>
            <a:off x="419516" y="1563796"/>
            <a:ext cx="11300345" cy="2742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0" name="TextBox 19"/>
          <p:cNvSpPr txBox="1"/>
          <p:nvPr/>
        </p:nvSpPr>
        <p:spPr bwMode="auto">
          <a:xfrm>
            <a:off x="3180920" y="1158002"/>
            <a:ext cx="303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Семантическая</a:t>
            </a:r>
            <a:r>
              <a:rPr lang="ru-RU" b="1"/>
              <a:t> </a:t>
            </a:r>
            <a:r>
              <a:rPr lang="ru-RU" b="1">
                <a:solidFill>
                  <a:schemeClr val="bg1"/>
                </a:solidFill>
              </a:rPr>
              <a:t>сегментация</a:t>
            </a:r>
            <a:endParaRPr/>
          </a:p>
        </p:txBody>
      </p:sp>
      <p:sp>
        <p:nvSpPr>
          <p:cNvPr id="25" name="TextBox 24"/>
          <p:cNvSpPr txBox="1"/>
          <p:nvPr/>
        </p:nvSpPr>
        <p:spPr bwMode="auto">
          <a:xfrm>
            <a:off x="6069689" y="1147858"/>
            <a:ext cx="296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Экземплярная</a:t>
            </a:r>
            <a:r>
              <a:rPr lang="ru-RU" b="1"/>
              <a:t> </a:t>
            </a:r>
            <a:r>
              <a:rPr lang="ru-RU" b="1">
                <a:solidFill>
                  <a:schemeClr val="bg1"/>
                </a:solidFill>
              </a:rPr>
              <a:t>сегментация</a:t>
            </a:r>
            <a:endParaRPr/>
          </a:p>
        </p:txBody>
      </p:sp>
      <p:sp>
        <p:nvSpPr>
          <p:cNvPr id="26" name="TextBox 25"/>
          <p:cNvSpPr txBox="1"/>
          <p:nvPr/>
        </p:nvSpPr>
        <p:spPr bwMode="auto">
          <a:xfrm>
            <a:off x="9105632" y="1147858"/>
            <a:ext cx="256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Обнаружение</a:t>
            </a:r>
            <a:r>
              <a:rPr lang="ru-RU" b="1"/>
              <a:t> </a:t>
            </a:r>
            <a:r>
              <a:rPr lang="ru-RU" b="1">
                <a:solidFill>
                  <a:schemeClr val="bg1"/>
                </a:solidFill>
              </a:rPr>
              <a:t>объектов</a:t>
            </a:r>
            <a:endParaRPr/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-681575" y="7038122"/>
            <a:ext cx="4199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6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https://archive.ics.uci.edu/ml/datasets/balloons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260993"/>
            <a:ext cx="10515600" cy="1126407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ru-RU" sz="4800" b="1">
                <a:solidFill>
                  <a:schemeClr val="bg1"/>
                </a:solidFill>
              </a:rPr>
              <a:t>высокий уровень</a:t>
            </a: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10587" r="32331"/>
          <a:stretch/>
        </p:blipFill>
        <p:spPr bwMode="auto">
          <a:xfrm>
            <a:off x="9102255" y="4149134"/>
            <a:ext cx="2028616" cy="2380039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 l="9176" r="34348"/>
          <a:stretch/>
        </p:blipFill>
        <p:spPr bwMode="auto">
          <a:xfrm>
            <a:off x="558064" y="4073919"/>
            <a:ext cx="2118202" cy="251224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 bwMode="auto">
          <a:xfrm>
            <a:off x="741508" y="3736502"/>
            <a:ext cx="17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Классификация</a:t>
            </a:r>
            <a:endParaRPr/>
          </a:p>
        </p:txBody>
      </p:sp>
      <p:sp>
        <p:nvSpPr>
          <p:cNvPr id="14" name="TextBox 13"/>
          <p:cNvSpPr txBox="1"/>
          <p:nvPr/>
        </p:nvSpPr>
        <p:spPr bwMode="auto">
          <a:xfrm>
            <a:off x="8732441" y="3715957"/>
            <a:ext cx="262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ru-RU" b="1">
                <a:solidFill>
                  <a:schemeClr val="bg1"/>
                </a:solidFill>
              </a:rPr>
              <a:t>Обнаружение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ru-RU" b="1">
                <a:solidFill>
                  <a:schemeClr val="bg1"/>
                </a:solidFill>
              </a:rPr>
              <a:t>объектов 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4000024" y="3674103"/>
            <a:ext cx="377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Семантическая сегментация</a:t>
            </a:r>
            <a:endParaRPr/>
          </a:p>
        </p:txBody>
      </p:sp>
      <p:sp>
        <p:nvSpPr>
          <p:cNvPr id="18" name="TextBox 17"/>
          <p:cNvSpPr txBox="1"/>
          <p:nvPr/>
        </p:nvSpPr>
        <p:spPr bwMode="auto">
          <a:xfrm>
            <a:off x="950501" y="695834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5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6"/>
          <a:srcRect l="60554" t="10393" r="24352"/>
          <a:stretch/>
        </p:blipFill>
        <p:spPr bwMode="auto">
          <a:xfrm>
            <a:off x="4372184" y="3940972"/>
            <a:ext cx="2314022" cy="2756428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4000024" y="3715957"/>
            <a:ext cx="7295787" cy="3111914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 bwMode="auto">
          <a:xfrm>
            <a:off x="199833" y="1500001"/>
            <a:ext cx="11373419" cy="2377126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  <a:defRPr/>
            </a:pPr>
            <a:r>
              <a:rPr lang="ru-RU" sz="2600" b="1" u="sng">
                <a:solidFill>
                  <a:srgbClr val="FFC000"/>
                </a:solidFill>
              </a:rPr>
              <a:t>Классификация</a:t>
            </a:r>
            <a:r>
              <a:rPr lang="ru-RU" sz="2600" u="sng">
                <a:solidFill>
                  <a:srgbClr val="FFC000"/>
                </a:solidFill>
              </a:rPr>
              <a:t> </a:t>
            </a:r>
            <a:r>
              <a:rPr lang="en-US" sz="2600" u="sng">
                <a:solidFill>
                  <a:srgbClr val="FFC000"/>
                </a:solidFill>
              </a:rPr>
              <a:t>(</a:t>
            </a:r>
            <a:r>
              <a:rPr lang="en-US" sz="2600" b="1" u="sng">
                <a:solidFill>
                  <a:srgbClr val="FFC000"/>
                </a:solidFill>
              </a:rPr>
              <a:t>classification</a:t>
            </a:r>
            <a:r>
              <a:rPr lang="en-US" sz="2600" u="sng">
                <a:solidFill>
                  <a:srgbClr val="FFC000"/>
                </a:solidFill>
              </a:rPr>
              <a:t>) </a:t>
            </a:r>
            <a:r>
              <a:rPr lang="ru-RU" sz="2600">
                <a:solidFill>
                  <a:schemeClr val="bg1"/>
                </a:solidFill>
              </a:rPr>
              <a:t>– </a:t>
            </a:r>
            <a:r>
              <a:rPr lang="ru-RU" sz="2600">
                <a:solidFill>
                  <a:srgbClr val="66FF33"/>
                </a:solidFill>
              </a:rPr>
              <a:t>определение соответствия изображения некоторой гипотезе,</a:t>
            </a:r>
            <a:r>
              <a:rPr lang="ru-RU" sz="2600">
                <a:solidFill>
                  <a:schemeClr val="bg1"/>
                </a:solidFill>
              </a:rPr>
              <a:t> например</a:t>
            </a:r>
            <a:endParaRPr/>
          </a:p>
          <a:p>
            <a:pPr lvl="1">
              <a:lnSpc>
                <a:spcPct val="14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 гипотеза о наличии определённого объекта</a:t>
            </a:r>
            <a:endParaRPr/>
          </a:p>
          <a:p>
            <a:pPr lvl="1">
              <a:lnSpc>
                <a:spcPct val="14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 или семантической гипотезе (грустное изображение, и т.д.)</a:t>
            </a:r>
            <a:endParaRPr lang="en-US" sz="22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260993"/>
            <a:ext cx="10515600" cy="1126407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ru-RU" sz="4800" b="1">
                <a:solidFill>
                  <a:schemeClr val="bg1"/>
                </a:solidFill>
              </a:rPr>
              <a:t>высокий уровень</a:t>
            </a: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10587" r="32331"/>
          <a:stretch/>
        </p:blipFill>
        <p:spPr bwMode="auto">
          <a:xfrm>
            <a:off x="9102255" y="4149134"/>
            <a:ext cx="2028616" cy="2380039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 l="9176" r="34348"/>
          <a:stretch/>
        </p:blipFill>
        <p:spPr bwMode="auto">
          <a:xfrm>
            <a:off x="558064" y="4073919"/>
            <a:ext cx="2118202" cy="251224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 bwMode="auto">
          <a:xfrm>
            <a:off x="838200" y="3674103"/>
            <a:ext cx="17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Классификация</a:t>
            </a:r>
            <a:endParaRPr/>
          </a:p>
        </p:txBody>
      </p:sp>
      <p:sp>
        <p:nvSpPr>
          <p:cNvPr id="14" name="TextBox 13"/>
          <p:cNvSpPr txBox="1"/>
          <p:nvPr/>
        </p:nvSpPr>
        <p:spPr bwMode="auto">
          <a:xfrm>
            <a:off x="8732441" y="3715957"/>
            <a:ext cx="262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ru-RU" b="1">
                <a:solidFill>
                  <a:schemeClr val="bg1"/>
                </a:solidFill>
              </a:rPr>
              <a:t>Обнаружение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ru-RU" b="1">
                <a:solidFill>
                  <a:schemeClr val="bg1"/>
                </a:solidFill>
              </a:rPr>
              <a:t>объектов </a:t>
            </a:r>
            <a:endParaRPr/>
          </a:p>
        </p:txBody>
      </p:sp>
      <p:sp>
        <p:nvSpPr>
          <p:cNvPr id="18" name="TextBox 17"/>
          <p:cNvSpPr txBox="1"/>
          <p:nvPr/>
        </p:nvSpPr>
        <p:spPr bwMode="auto">
          <a:xfrm>
            <a:off x="950501" y="699950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5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 bwMode="auto">
          <a:xfrm>
            <a:off x="259268" y="1584894"/>
            <a:ext cx="11373419" cy="1796765"/>
          </a:xfrm>
        </p:spPr>
        <p:txBody>
          <a:bodyPr>
            <a:normAutofit fontScale="92500"/>
          </a:bodyPr>
          <a:lstStyle/>
          <a:p>
            <a:pPr lvl="0">
              <a:defRPr/>
            </a:pPr>
            <a:r>
              <a:rPr lang="ru-RU" sz="1900" b="1" i="1" u="sng">
                <a:solidFill>
                  <a:schemeClr val="bg1"/>
                </a:solidFill>
              </a:rPr>
              <a:t>Классификация</a:t>
            </a:r>
            <a:r>
              <a:rPr lang="ru-RU" sz="1900" i="1" u="sng">
                <a:solidFill>
                  <a:schemeClr val="bg1"/>
                </a:solidFill>
              </a:rPr>
              <a:t> </a:t>
            </a:r>
            <a:r>
              <a:rPr lang="en-US" sz="1900" i="1" u="sng">
                <a:solidFill>
                  <a:schemeClr val="bg1"/>
                </a:solidFill>
              </a:rPr>
              <a:t>(</a:t>
            </a:r>
            <a:r>
              <a:rPr lang="en-US" sz="1900" b="1" i="1" u="sng">
                <a:solidFill>
                  <a:schemeClr val="bg1"/>
                </a:solidFill>
              </a:rPr>
              <a:t>classification</a:t>
            </a:r>
            <a:r>
              <a:rPr lang="en-US" sz="1900" i="1" u="sng">
                <a:solidFill>
                  <a:schemeClr val="bg1"/>
                </a:solidFill>
              </a:rPr>
              <a:t>) </a:t>
            </a:r>
            <a:r>
              <a:rPr lang="ru-RU" sz="1900" i="1">
                <a:solidFill>
                  <a:schemeClr val="bg1"/>
                </a:solidFill>
              </a:rPr>
              <a:t>– определение соответствия изображения некоторой гипотезе, например гипотезе о наличии определённого объекта или семантической гипотезе (грустное изображение, и т.д.)</a:t>
            </a:r>
            <a:endParaRPr lang="en-US" sz="1900" i="1">
              <a:solidFill>
                <a:schemeClr val="bg1"/>
              </a:solidFill>
            </a:endParaRPr>
          </a:p>
          <a:p>
            <a:pPr marL="0" lvl="0" indent="0">
              <a:lnSpc>
                <a:spcPct val="130000"/>
              </a:lnSpc>
              <a:spcBef>
                <a:spcPts val="600"/>
              </a:spcBef>
              <a:buNone/>
              <a:defRPr/>
            </a:pPr>
            <a:r>
              <a:rPr lang="ru-RU" b="1" u="sng">
                <a:solidFill>
                  <a:srgbClr val="FFC000"/>
                </a:solidFill>
              </a:rPr>
              <a:t>Семантическая сегментация </a:t>
            </a:r>
            <a:r>
              <a:rPr lang="en-US" b="1" u="sng">
                <a:solidFill>
                  <a:srgbClr val="FFC000"/>
                </a:solidFill>
              </a:rPr>
              <a:t>(semantic segmentation)</a:t>
            </a:r>
            <a:r>
              <a:rPr lang="ru-RU" b="1">
                <a:solidFill>
                  <a:srgbClr val="FFC000"/>
                </a:solidFill>
              </a:rPr>
              <a:t> </a:t>
            </a:r>
            <a:r>
              <a:rPr lang="ru-RU">
                <a:solidFill>
                  <a:schemeClr val="bg1"/>
                </a:solidFill>
              </a:rPr>
              <a:t>– </a:t>
            </a:r>
            <a:r>
              <a:rPr lang="ru-RU">
                <a:solidFill>
                  <a:srgbClr val="FFC000"/>
                </a:solidFill>
              </a:rPr>
              <a:t>выделение классов объектов на изображении.</a:t>
            </a:r>
            <a:endParaRPr lang="en-US">
              <a:solidFill>
                <a:srgbClr val="FFC000"/>
              </a:solidFill>
            </a:endParaRPr>
          </a:p>
          <a:p>
            <a:pPr>
              <a:defRPr/>
            </a:pPr>
            <a:endParaRPr lang="ru-RU"/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6"/>
          <a:srcRect l="60554" t="10393" r="24352"/>
          <a:stretch/>
        </p:blipFill>
        <p:spPr bwMode="auto">
          <a:xfrm>
            <a:off x="3915436" y="3396901"/>
            <a:ext cx="2770770" cy="3300499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 bwMode="auto">
          <a:xfrm>
            <a:off x="7705725" y="3505199"/>
            <a:ext cx="3857625" cy="319220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260993"/>
            <a:ext cx="10515600" cy="1126407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ru-RU" sz="4800" b="1">
                <a:solidFill>
                  <a:schemeClr val="bg1"/>
                </a:solidFill>
              </a:rPr>
              <a:t>высокий уровень</a:t>
            </a: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10587" r="32331"/>
          <a:stretch/>
        </p:blipFill>
        <p:spPr bwMode="auto">
          <a:xfrm>
            <a:off x="8552985" y="3504711"/>
            <a:ext cx="2577886" cy="3024461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 l="9176" r="34348"/>
          <a:stretch/>
        </p:blipFill>
        <p:spPr bwMode="auto">
          <a:xfrm>
            <a:off x="558064" y="4073919"/>
            <a:ext cx="2118202" cy="251224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 bwMode="auto">
          <a:xfrm>
            <a:off x="838200" y="3674103"/>
            <a:ext cx="17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Классификация</a:t>
            </a:r>
            <a:endParaRPr/>
          </a:p>
        </p:txBody>
      </p:sp>
      <p:sp>
        <p:nvSpPr>
          <p:cNvPr id="14" name="TextBox 13"/>
          <p:cNvSpPr txBox="1"/>
          <p:nvPr/>
        </p:nvSpPr>
        <p:spPr bwMode="auto">
          <a:xfrm>
            <a:off x="8552985" y="3127953"/>
            <a:ext cx="262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ru-RU" b="1">
                <a:solidFill>
                  <a:schemeClr val="bg1"/>
                </a:solidFill>
              </a:rPr>
              <a:t>Обнаружение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ru-RU" b="1">
                <a:solidFill>
                  <a:schemeClr val="bg1"/>
                </a:solidFill>
              </a:rPr>
              <a:t>объектов 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4000024" y="3674103"/>
            <a:ext cx="377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Семантическая сегментация</a:t>
            </a:r>
            <a:endParaRPr/>
          </a:p>
        </p:txBody>
      </p:sp>
      <p:sp>
        <p:nvSpPr>
          <p:cNvPr id="18" name="TextBox 17"/>
          <p:cNvSpPr txBox="1"/>
          <p:nvPr/>
        </p:nvSpPr>
        <p:spPr bwMode="auto">
          <a:xfrm>
            <a:off x="943744" y="6597007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5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 bwMode="auto">
          <a:xfrm>
            <a:off x="409290" y="1556035"/>
            <a:ext cx="11373419" cy="2216301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defRPr/>
            </a:pPr>
            <a:r>
              <a:rPr lang="ru-RU" sz="1800" b="1" u="sng">
                <a:solidFill>
                  <a:schemeClr val="bg1"/>
                </a:solidFill>
              </a:rPr>
              <a:t>Классификация</a:t>
            </a:r>
            <a:r>
              <a:rPr lang="ru-RU" sz="1800" u="sng">
                <a:solidFill>
                  <a:schemeClr val="bg1"/>
                </a:solidFill>
              </a:rPr>
              <a:t> </a:t>
            </a:r>
            <a:r>
              <a:rPr lang="en-US" sz="1800" u="sng">
                <a:solidFill>
                  <a:schemeClr val="bg1"/>
                </a:solidFill>
              </a:rPr>
              <a:t>(</a:t>
            </a:r>
            <a:r>
              <a:rPr lang="en-US" sz="1800" b="1" u="sng">
                <a:solidFill>
                  <a:schemeClr val="bg1"/>
                </a:solidFill>
              </a:rPr>
              <a:t>classification</a:t>
            </a:r>
            <a:r>
              <a:rPr lang="en-US" sz="1800" u="sng">
                <a:solidFill>
                  <a:schemeClr val="bg1"/>
                </a:solidFill>
              </a:rPr>
              <a:t>) </a:t>
            </a:r>
            <a:r>
              <a:rPr lang="ru-RU" sz="1800">
                <a:solidFill>
                  <a:schemeClr val="bg1"/>
                </a:solidFill>
              </a:rPr>
              <a:t>– определение соответствия изображения некоторой гипотезе, например гипотезе о наличии определённого объекта или семантической гипотезе (грустное изображение, и т.д.)</a:t>
            </a:r>
            <a:endParaRPr lang="en-US" sz="1800">
              <a:solidFill>
                <a:schemeClr val="bg1"/>
              </a:solidFill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defRPr/>
            </a:pPr>
            <a:r>
              <a:rPr lang="ru-RU" sz="1800" b="1" u="sng">
                <a:solidFill>
                  <a:schemeClr val="bg1"/>
                </a:solidFill>
              </a:rPr>
              <a:t>Семантическая сегментация </a:t>
            </a:r>
            <a:r>
              <a:rPr lang="en-US" sz="1800" b="1" u="sng">
                <a:solidFill>
                  <a:schemeClr val="bg1"/>
                </a:solidFill>
              </a:rPr>
              <a:t>(semantic segmentaion)</a:t>
            </a:r>
            <a:r>
              <a:rPr lang="ru-RU" sz="1800" b="1">
                <a:solidFill>
                  <a:schemeClr val="bg1"/>
                </a:solidFill>
              </a:rPr>
              <a:t> </a:t>
            </a:r>
            <a:r>
              <a:rPr lang="ru-RU" sz="1800">
                <a:solidFill>
                  <a:schemeClr val="bg1"/>
                </a:solidFill>
              </a:rPr>
              <a:t>– выделение классов объектов на изображении.</a:t>
            </a:r>
            <a:endParaRPr lang="en-US" sz="1800">
              <a:solidFill>
                <a:schemeClr val="bg1"/>
              </a:solidFill>
            </a:endParaRPr>
          </a:p>
          <a:p>
            <a:pPr marL="0" lvl="0" indent="0">
              <a:lnSpc>
                <a:spcPct val="140000"/>
              </a:lnSpc>
              <a:spcBef>
                <a:spcPts val="600"/>
              </a:spcBef>
              <a:buNone/>
              <a:defRPr/>
            </a:pPr>
            <a:r>
              <a:rPr lang="ru-RU" b="1" u="sng">
                <a:solidFill>
                  <a:srgbClr val="FFC000"/>
                </a:solidFill>
              </a:rPr>
              <a:t>Обнаружение</a:t>
            </a:r>
            <a:r>
              <a:rPr lang="en-US" b="1" u="sng">
                <a:solidFill>
                  <a:srgbClr val="FFC000"/>
                </a:solidFill>
              </a:rPr>
              <a:t> </a:t>
            </a:r>
            <a:r>
              <a:rPr lang="ru-RU" b="1" u="sng">
                <a:solidFill>
                  <a:srgbClr val="FFC000"/>
                </a:solidFill>
              </a:rPr>
              <a:t>объектов </a:t>
            </a:r>
            <a:r>
              <a:rPr lang="en-US" b="1" u="sng">
                <a:solidFill>
                  <a:srgbClr val="FFC000"/>
                </a:solidFill>
              </a:rPr>
              <a:t>(object detection) </a:t>
            </a:r>
            <a:r>
              <a:rPr lang="en-US" b="1">
                <a:solidFill>
                  <a:srgbClr val="FFC000"/>
                </a:solidFill>
              </a:rPr>
              <a:t>– </a:t>
            </a:r>
            <a:r>
              <a:rPr lang="ru-RU">
                <a:solidFill>
                  <a:srgbClr val="FFC000"/>
                </a:solidFill>
              </a:rPr>
              <a:t>выделение координат и размеров нескольких объектов</a:t>
            </a:r>
            <a:endParaRPr/>
          </a:p>
          <a:p>
            <a:pPr>
              <a:defRPr/>
            </a:pPr>
            <a:endParaRPr lang="ru-RU"/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6"/>
          <a:srcRect l="60554" t="10393" r="24352"/>
          <a:stretch/>
        </p:blipFill>
        <p:spPr bwMode="auto">
          <a:xfrm>
            <a:off x="4372184" y="3940972"/>
            <a:ext cx="2314022" cy="27564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67936" y="342369"/>
            <a:ext cx="10985863" cy="1126407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r>
              <a:rPr lang="en-US" sz="4800" b="1">
                <a:solidFill>
                  <a:schemeClr val="bg1"/>
                </a:solidFill>
              </a:rPr>
              <a:t> </a:t>
            </a:r>
            <a:r>
              <a:rPr lang="ru-RU" sz="4800" b="1">
                <a:solidFill>
                  <a:schemeClr val="bg1"/>
                </a:solidFill>
              </a:rPr>
              <a:t>высокий уровень</a:t>
            </a:r>
            <a:endParaRPr/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3"/>
          <a:srcRect l="6006" r="33158"/>
          <a:stretch/>
        </p:blipFill>
        <p:spPr bwMode="auto">
          <a:xfrm>
            <a:off x="4357599" y="4056073"/>
            <a:ext cx="2124421" cy="233867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 bwMode="auto">
          <a:xfrm>
            <a:off x="571500" y="3381102"/>
            <a:ext cx="272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 u="sng">
                <a:solidFill>
                  <a:schemeClr val="bg1"/>
                </a:solidFill>
              </a:rPr>
              <a:t>Экземпляра сегментация</a:t>
            </a:r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509512" y="3646003"/>
            <a:ext cx="32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ru-RU" b="1">
                <a:solidFill>
                  <a:schemeClr val="bg1"/>
                </a:solidFill>
              </a:rPr>
              <a:t>Обнаружение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ru-RU" b="1">
                <a:solidFill>
                  <a:schemeClr val="bg1"/>
                </a:solidFill>
              </a:rPr>
              <a:t>ключевых точек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4000024" y="3674103"/>
            <a:ext cx="377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Панооптическая сегментация</a:t>
            </a:r>
            <a:endParaRPr/>
          </a:p>
        </p:txBody>
      </p:sp>
      <p:sp>
        <p:nvSpPr>
          <p:cNvPr id="18" name="TextBox 17"/>
          <p:cNvSpPr txBox="1"/>
          <p:nvPr/>
        </p:nvSpPr>
        <p:spPr bwMode="auto">
          <a:xfrm>
            <a:off x="950501" y="6972831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4" tooltip="http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482020" y="61931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>
                <a:solidFill>
                  <a:schemeClr val="bg1"/>
                </a:solidFill>
              </a:rPr>
              <a:t>Больше задач см. на </a:t>
            </a:r>
            <a:r>
              <a:rPr lang="en-US">
                <a:solidFill>
                  <a:schemeClr val="bg1"/>
                </a:solidFill>
              </a:rPr>
              <a:t>https://paperswithcode.com/area/computer-vision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 bwMode="auto">
          <a:xfrm>
            <a:off x="367936" y="1569908"/>
            <a:ext cx="10985863" cy="2048131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ru-RU" b="1" u="sng">
                <a:solidFill>
                  <a:srgbClr val="FFC000"/>
                </a:solidFill>
              </a:rPr>
              <a:t>Экземпляра сегментация (</a:t>
            </a:r>
            <a:r>
              <a:rPr lang="en-US" b="1" u="sng">
                <a:solidFill>
                  <a:srgbClr val="FFC000"/>
                </a:solidFill>
              </a:rPr>
              <a:t>instance segmentation</a:t>
            </a:r>
            <a:r>
              <a:rPr lang="ru-RU" b="1" u="sng">
                <a:solidFill>
                  <a:srgbClr val="FFC000"/>
                </a:solidFill>
              </a:rPr>
              <a:t>) </a:t>
            </a:r>
            <a:r>
              <a:rPr lang="ru-RU" b="1">
                <a:solidFill>
                  <a:srgbClr val="FFC000"/>
                </a:solidFill>
              </a:rPr>
              <a:t>–</a:t>
            </a:r>
            <a:r>
              <a:rPr lang="ru-RU">
                <a:solidFill>
                  <a:srgbClr val="FFC000"/>
                </a:solidFill>
              </a:rPr>
              <a:t> выделение границ и форм нескольких объектов.</a:t>
            </a:r>
            <a:endParaRPr lang="en-US">
              <a:solidFill>
                <a:srgbClr val="FFC000"/>
              </a:solidFill>
            </a:endParaRPr>
          </a:p>
          <a:p>
            <a:pPr lvl="1">
              <a:defRPr/>
            </a:pPr>
            <a:r>
              <a:rPr lang="ru-RU" sz="2000" b="1" u="sng">
                <a:solidFill>
                  <a:schemeClr val="bg1"/>
                </a:solidFill>
              </a:rPr>
              <a:t>Паноптическая сегментация </a:t>
            </a:r>
            <a:r>
              <a:rPr lang="en-US" sz="2000" b="1" u="sng">
                <a:solidFill>
                  <a:schemeClr val="bg1"/>
                </a:solidFill>
              </a:rPr>
              <a:t>(panoptic segmentation)</a:t>
            </a:r>
            <a:r>
              <a:rPr lang="en-US" sz="2000">
                <a:solidFill>
                  <a:schemeClr val="bg1"/>
                </a:solidFill>
              </a:rPr>
              <a:t> – </a:t>
            </a:r>
            <a:r>
              <a:rPr lang="ru-RU" sz="2000">
                <a:solidFill>
                  <a:schemeClr val="bg1"/>
                </a:solidFill>
              </a:rPr>
              <a:t>выделение границ и форм объектов, а также их окружения.</a:t>
            </a:r>
            <a:endParaRPr lang="en-US" sz="20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 b="1" u="sng">
                <a:solidFill>
                  <a:schemeClr val="bg1"/>
                </a:solidFill>
              </a:rPr>
              <a:t>Обнаружение ключевых точек </a:t>
            </a:r>
            <a:r>
              <a:rPr lang="en-US" sz="2000" b="1" u="sng">
                <a:solidFill>
                  <a:schemeClr val="bg1"/>
                </a:solidFill>
              </a:rPr>
              <a:t>(key point detection) </a:t>
            </a:r>
            <a:r>
              <a:rPr lang="en-US" sz="2000" b="1">
                <a:solidFill>
                  <a:schemeClr val="bg1"/>
                </a:solidFill>
              </a:rPr>
              <a:t>– </a:t>
            </a:r>
            <a:r>
              <a:rPr lang="ru-RU" sz="2000">
                <a:solidFill>
                  <a:schemeClr val="bg1"/>
                </a:solidFill>
              </a:rPr>
              <a:t>выделение точек и классификация( например, часть тела или поза и т.д.)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endParaRPr lang="ru-RU"/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/>
          <a:srcRect l="6560" r="33420"/>
          <a:stretch/>
        </p:blipFill>
        <p:spPr bwMode="auto">
          <a:xfrm>
            <a:off x="791736" y="3750434"/>
            <a:ext cx="2506663" cy="2797001"/>
          </a:xfrm>
          <a:prstGeom prst="rect">
            <a:avLst/>
          </a:prstGeom>
          <a:noFill/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6"/>
          <a:srcRect l="5516" r="34465"/>
          <a:stretch/>
        </p:blipFill>
        <p:spPr bwMode="auto">
          <a:xfrm>
            <a:off x="8636775" y="3966877"/>
            <a:ext cx="2124421" cy="237048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69870" y="225981"/>
            <a:ext cx="10801619" cy="106443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3732" y="1421236"/>
            <a:ext cx="11451365" cy="453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Возможны специфические задачи обработки видео, например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Понимание видео </a:t>
            </a:r>
            <a:r>
              <a:rPr lang="en-US" sz="2400" b="1">
                <a:solidFill>
                  <a:schemeClr val="bg1"/>
                </a:solidFill>
              </a:rPr>
              <a:t>(video understanding)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endParaRPr lang="ru-RU" sz="240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локализация объекта во времени и пространстве 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классификация определенной активности или сцены.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Слежение за объектом </a:t>
            </a:r>
            <a:r>
              <a:rPr lang="en-US" sz="2400" b="1">
                <a:solidFill>
                  <a:schemeClr val="bg1"/>
                </a:solidFill>
              </a:rPr>
              <a:t>(object tracking)  - </a:t>
            </a:r>
            <a:r>
              <a:rPr lang="ru-RU" sz="2400">
                <a:solidFill>
                  <a:schemeClr val="bg1"/>
                </a:solidFill>
              </a:rPr>
              <a:t>определение координат, смещения, скорости, прогнозирование положения объектов.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Предсказание </a:t>
            </a:r>
            <a:r>
              <a:rPr lang="en-US" sz="2400" b="1">
                <a:solidFill>
                  <a:schemeClr val="bg1"/>
                </a:solidFill>
              </a:rPr>
              <a:t>(video prediction)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r>
              <a:rPr lang="ru-RU" sz="2400">
                <a:solidFill>
                  <a:schemeClr val="bg1"/>
                </a:solidFill>
              </a:rPr>
              <a:t>предсказание действий объекта по видеосъемке.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Улучшение качества изображения по серии кадров.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Восстановление </a:t>
            </a:r>
            <a:r>
              <a:rPr lang="en-US" sz="2400">
                <a:solidFill>
                  <a:schemeClr val="bg1"/>
                </a:solidFill>
              </a:rPr>
              <a:t>3D </a:t>
            </a:r>
            <a:r>
              <a:rPr lang="ru-RU" sz="2400">
                <a:solidFill>
                  <a:schemeClr val="bg1"/>
                </a:solidFill>
              </a:rPr>
              <a:t>формы объекта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по серии кадров.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400"/>
          </a:p>
          <a:p>
            <a:pPr>
              <a:lnSpc>
                <a:spcPct val="110000"/>
              </a:lnSpc>
              <a:defRPr/>
            </a:pPr>
            <a:endParaRPr lang="ru-RU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32563" y="255574"/>
            <a:ext cx="10731519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 bwMode="auto">
          <a:xfrm>
            <a:off x="7466670" y="6960394"/>
            <a:ext cx="7200900" cy="35108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https://www.kaggle.com/littlerookie/basic-neural-network-kernel5ca7667c2d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Объект 3"/>
          <p:cNvSpPr txBox="1"/>
          <p:nvPr/>
        </p:nvSpPr>
        <p:spPr bwMode="auto">
          <a:xfrm>
            <a:off x="534632" y="2136496"/>
            <a:ext cx="5563691" cy="385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i="1">
                <a:solidFill>
                  <a:srgbClr val="66FF33"/>
                </a:solidFill>
              </a:rPr>
              <a:t>Источники получения изображений могут быть различной физической природы.</a:t>
            </a:r>
            <a:endParaRPr/>
          </a:p>
          <a:p>
            <a:pPr lvl="1">
              <a:defRPr/>
            </a:pPr>
            <a:endParaRPr lang="ru-RU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>
                <a:solidFill>
                  <a:schemeClr val="bg1"/>
                </a:solidFill>
              </a:rPr>
              <a:t>Данный пример: радиолокационные изображения человека, машины и БПЛА в координатах дальность-скорость</a:t>
            </a:r>
            <a:endParaRPr/>
          </a:p>
        </p:txBody>
      </p:sp>
      <p:sp>
        <p:nvSpPr>
          <p:cNvPr id="7" name="Объект 3"/>
          <p:cNvSpPr txBox="1"/>
          <p:nvPr/>
        </p:nvSpPr>
        <p:spPr bwMode="auto">
          <a:xfrm>
            <a:off x="193154" y="1251019"/>
            <a:ext cx="12102254" cy="493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>
                <a:solidFill>
                  <a:srgbClr val="FFC000"/>
                </a:solidFill>
              </a:rPr>
              <a:t>Задача не обязательно должна быть связана  с использованием оптических изображений ,</a:t>
            </a:r>
            <a:endParaRPr/>
          </a:p>
        </p:txBody>
      </p:sp>
      <p:pic>
        <p:nvPicPr>
          <p:cNvPr id="17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98322" y="1713826"/>
            <a:ext cx="5889238" cy="4909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47272" y="322965"/>
            <a:ext cx="10706528" cy="1064435"/>
          </a:xfrm>
          <a:prstGeom prst="rect">
            <a:avLst/>
          </a:prstGeom>
          <a:solidFill>
            <a:srgbClr val="134790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1200" y="1451264"/>
            <a:ext cx="4226118" cy="33391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08132" y="1708562"/>
            <a:ext cx="4236833" cy="282455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rcRect t="9746" b="23836"/>
          <a:stretch/>
        </p:blipFill>
        <p:spPr bwMode="auto">
          <a:xfrm>
            <a:off x="4751888" y="1843564"/>
            <a:ext cx="1775829" cy="2554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013098" y="6858000"/>
            <a:ext cx="7974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., Porshnev S. and Kalmykov A. Automatic Asbestos Control Using Deep Learning Based Computer Vision System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Applied Sciences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Vol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11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no. 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22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; p.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10532.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:10.3390/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112210532 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2712" y="31763"/>
            <a:ext cx="10673346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 bwMode="auto">
          <a:xfrm>
            <a:off x="1633584" y="1144182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15715" y="1674337"/>
            <a:ext cx="2477270" cy="2024505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6836" y="1674337"/>
            <a:ext cx="2352773" cy="19081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rcRect l="1715" t="6598" r="-1"/>
          <a:stretch/>
        </p:blipFill>
        <p:spPr bwMode="auto">
          <a:xfrm>
            <a:off x="1669452" y="4598232"/>
            <a:ext cx="8261075" cy="1975473"/>
          </a:xfrm>
          <a:prstGeom prst="rect">
            <a:avLst/>
          </a:prstGeom>
        </p:spPr>
      </p:pic>
      <p:sp>
        <p:nvSpPr>
          <p:cNvPr id="10" name="Rectangle 7"/>
          <p:cNvSpPr/>
          <p:nvPr/>
        </p:nvSpPr>
        <p:spPr bwMode="auto">
          <a:xfrm>
            <a:off x="4615715" y="4180916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Маска прожилок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/>
          <p:nvPr/>
        </p:nvSpPr>
        <p:spPr bwMode="auto">
          <a:xfrm>
            <a:off x="7433452" y="4188601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56836" y="122459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2"/>
          <p:cNvSpPr/>
          <p:nvPr/>
        </p:nvSpPr>
        <p:spPr bwMode="auto">
          <a:xfrm>
            <a:off x="4615715" y="128101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Изображение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03855" y="1465680"/>
            <a:ext cx="1967254" cy="2623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12390262" y="2718977"/>
            <a:ext cx="228659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M.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Porshnev S.  </a:t>
            </a:r>
            <a:endParaRPr/>
          </a:p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and Kalmykov A. Computer vision system for the automatic asbestos content control in stones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J. Phys.: Conf. Ser.,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 Vol.1727, 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 012014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:10.1088/1742-6596/1727/1/012014.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7" name="Rectangle 12"/>
          <p:cNvSpPr/>
          <p:nvPr/>
        </p:nvSpPr>
        <p:spPr bwMode="auto">
          <a:xfrm>
            <a:off x="1344259" y="99019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Условия съемки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447676" y="3425371"/>
            <a:ext cx="11283408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rgbClr val="FFC000"/>
                </a:solidFill>
              </a:rPr>
              <a:t>Термин «компьютерное зрение» 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chemeClr val="bg1"/>
                </a:solidFill>
              </a:rPr>
              <a:t>	</a:t>
            </a:r>
            <a:r>
              <a:rPr lang="ru-RU" sz="2400">
                <a:solidFill>
                  <a:srgbClr val="33CC33"/>
                </a:solidFill>
              </a:rPr>
              <a:t>техническое зрение, машинное зрение</a:t>
            </a:r>
            <a:r>
              <a:rPr lang="en-US" sz="2400">
                <a:solidFill>
                  <a:srgbClr val="33CC33"/>
                </a:solidFill>
              </a:rPr>
              <a:t>,</a:t>
            </a:r>
            <a:r>
              <a:rPr lang="ru-RU" sz="2400">
                <a:solidFill>
                  <a:srgbClr val="33CC33"/>
                </a:solidFill>
              </a:rPr>
              <a:t> </a:t>
            </a:r>
            <a:r>
              <a:rPr lang="en-US" sz="2400">
                <a:solidFill>
                  <a:srgbClr val="33CC33"/>
                </a:solidFill>
              </a:rPr>
              <a:t>computer vision</a:t>
            </a:r>
            <a:r>
              <a:rPr lang="ru-RU" sz="2400">
                <a:solidFill>
                  <a:schemeClr val="bg1"/>
                </a:solidFill>
              </a:rPr>
              <a:t>):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>
                <a:solidFill>
                  <a:schemeClr val="bg1"/>
                </a:solidFill>
              </a:rPr>
              <a:t>;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578131" y="4119311"/>
            <a:ext cx="1958443" cy="23227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741201" y="3640663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Классификация</a:t>
            </a:r>
            <a:endParaRPr/>
          </a:p>
        </p:txBody>
      </p:sp>
      <p:sp>
        <p:nvSpPr>
          <p:cNvPr id="14" name="TextBox 13"/>
          <p:cNvSpPr txBox="1"/>
          <p:nvPr/>
        </p:nvSpPr>
        <p:spPr bwMode="auto">
          <a:xfrm>
            <a:off x="2734423" y="3537457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Обнаружение </a:t>
            </a:r>
            <a:br>
              <a:rPr lang="ru-RU"/>
            </a:br>
            <a:r>
              <a:rPr lang="ru-RU"/>
              <a:t>объектов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4987377" y="3537458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Семантическая </a:t>
            </a:r>
            <a:br>
              <a:rPr lang="ru-RU"/>
            </a:br>
            <a:r>
              <a:rPr lang="ru-RU"/>
              <a:t>сегментация </a:t>
            </a:r>
            <a:endParaRPr/>
          </a:p>
        </p:txBody>
      </p:sp>
      <p:sp>
        <p:nvSpPr>
          <p:cNvPr id="16" name="TextBox 15"/>
          <p:cNvSpPr txBox="1"/>
          <p:nvPr/>
        </p:nvSpPr>
        <p:spPr bwMode="auto">
          <a:xfrm>
            <a:off x="7277485" y="353745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Объектная </a:t>
            </a:r>
            <a:br>
              <a:rPr lang="ru-RU"/>
            </a:br>
            <a:r>
              <a:rPr lang="ru-RU"/>
              <a:t>сегментация</a:t>
            </a:r>
            <a:endParaRPr/>
          </a:p>
        </p:txBody>
      </p:sp>
      <p:sp>
        <p:nvSpPr>
          <p:cNvPr id="17" name="TextBox 16"/>
          <p:cNvSpPr txBox="1"/>
          <p:nvPr/>
        </p:nvSpPr>
        <p:spPr bwMode="auto">
          <a:xfrm>
            <a:off x="9555492" y="3531346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Обнаружение </a:t>
            </a:r>
            <a:br>
              <a:rPr lang="ru-RU"/>
            </a:br>
            <a:r>
              <a:rPr lang="ru-RU"/>
              <a:t>ключевых точек</a:t>
            </a:r>
            <a:endParaRPr/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4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1399613" y="4119311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/>
              <a:t>person 100%</a:t>
            </a:r>
            <a:endParaRPr lang="ru-RU" sz="140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4852984" y="4057998"/>
            <a:ext cx="2066230" cy="2461261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7123458" y="4119311"/>
            <a:ext cx="2124421" cy="2370485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2646861" y="4109757"/>
            <a:ext cx="2028616" cy="2380039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9466161" y="4095598"/>
            <a:ext cx="2124421" cy="237048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Базовые вопросы: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9016" y="1386712"/>
            <a:ext cx="10963656" cy="5282311"/>
          </a:xfrm>
        </p:spPr>
        <p:txBody>
          <a:bodyPr/>
          <a:lstStyle/>
          <a:p>
            <a:pPr>
              <a:defRPr/>
            </a:pPr>
            <a:r>
              <a:rPr lang="en-US"/>
              <a:t>1. </a:t>
            </a:r>
            <a:r>
              <a:rPr lang="ru-RU"/>
              <a:t>Выберите пример задачи компьютерного зрения низкого уровня:</a:t>
            </a:r>
            <a:endParaRPr/>
          </a:p>
          <a:p>
            <a:pPr lvl="1">
              <a:defRPr/>
            </a:pPr>
            <a:r>
              <a:rPr lang="ru-RU"/>
              <a:t>1.  Дано: изображение, снятое в условиях несколько недостаточного освещения при неверно выставленных условиях параметрах съемки; </a:t>
            </a:r>
            <a:br>
              <a:rPr lang="ru-RU"/>
            </a:br>
            <a:r>
              <a:rPr lang="ru-RU"/>
              <a:t>задача: повысить визуальное качество.</a:t>
            </a:r>
            <a:endParaRPr/>
          </a:p>
          <a:p>
            <a:pPr lvl="1">
              <a:defRPr/>
            </a:pPr>
            <a:r>
              <a:rPr lang="ru-RU"/>
              <a:t>2. Дано: шаблон объекта - маска на лице заданного типа, фото сделанные в заданных условиях; </a:t>
            </a:r>
            <a:br>
              <a:rPr lang="ru-RU"/>
            </a:br>
            <a:r>
              <a:rPr lang="ru-RU"/>
              <a:t>задача: среди фотографий лиц в анфас найти лица без маски.</a:t>
            </a:r>
            <a:endParaRPr/>
          </a:p>
          <a:p>
            <a:pPr lvl="1">
              <a:defRPr/>
            </a:pPr>
            <a:r>
              <a:rPr lang="ru-RU"/>
              <a:t>3. Дано: набор фотографий людей в торговом центре, сделанных с большого расстояния; </a:t>
            </a:r>
            <a:br>
              <a:rPr lang="ru-RU"/>
            </a:br>
            <a:r>
              <a:rPr lang="ru-RU"/>
              <a:t>задача: подсчет числа посетителей.</a:t>
            </a:r>
            <a:endParaRPr/>
          </a:p>
          <a:p>
            <a:pPr lvl="1">
              <a:defRPr/>
            </a:pPr>
            <a:r>
              <a:rPr lang="ru-RU"/>
              <a:t>Переделать в таблицу</a:t>
            </a:r>
            <a:endParaRPr/>
          </a:p>
          <a:p>
            <a:pPr lvl="1"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Базовые вопросы: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9016" y="1386712"/>
            <a:ext cx="10963656" cy="5282311"/>
          </a:xfrm>
        </p:spPr>
        <p:txBody>
          <a:bodyPr/>
          <a:lstStyle/>
          <a:p>
            <a:pPr>
              <a:defRPr/>
            </a:pPr>
            <a:r>
              <a:rPr lang="ru-RU"/>
              <a:t>2</a:t>
            </a:r>
            <a:r>
              <a:rPr lang="en-US"/>
              <a:t>. </a:t>
            </a:r>
            <a:r>
              <a:rPr lang="ru-RU"/>
              <a:t>Выберите пример задачи компьютерного зрения среднего уровня:</a:t>
            </a:r>
            <a:endParaRPr/>
          </a:p>
          <a:p>
            <a:pPr lvl="1">
              <a:defRPr/>
            </a:pPr>
            <a:r>
              <a:rPr lang="ru-RU"/>
              <a:t>1.  Дано: последовательность снимков узи сердца, на первом кадре врач выделяет интересующую область; </a:t>
            </a:r>
            <a:br>
              <a:rPr lang="ru-RU"/>
            </a:br>
            <a:r>
              <a:rPr lang="ru-RU"/>
              <a:t>задача: выделить контуры той же области на последующих кадрах.</a:t>
            </a:r>
            <a:endParaRPr/>
          </a:p>
          <a:p>
            <a:pPr lvl="1">
              <a:defRPr/>
            </a:pPr>
            <a:r>
              <a:rPr lang="ru-RU"/>
              <a:t>2. Дано: последовательность рентгеновских снимков человека, полученных при сверхнизкой интенсивности;</a:t>
            </a:r>
            <a:br>
              <a:rPr lang="ru-RU"/>
            </a:br>
            <a:r>
              <a:rPr lang="ru-RU"/>
              <a:t> задача: создание одного итогового снимка повышенного качества.</a:t>
            </a:r>
            <a:br>
              <a:rPr lang="ru-RU"/>
            </a:br>
            <a:r>
              <a:rPr lang="ru-RU"/>
              <a:t>3. Дано: последовательность снимков, полученных методом компьютерной томографии;</a:t>
            </a:r>
            <a:br>
              <a:rPr lang="ru-RU"/>
            </a:br>
            <a:r>
              <a:rPr lang="ru-RU"/>
              <a:t>задача: выделение областей, представляющие потенциальные отклонения от нормы.</a:t>
            </a:r>
            <a:endParaRPr/>
          </a:p>
          <a:p>
            <a:pPr lvl="1">
              <a:defRPr/>
            </a:pPr>
            <a:r>
              <a:rPr lang="ru-RU"/>
              <a:t>Переделать в таблицу</a:t>
            </a:r>
            <a:endParaRPr/>
          </a:p>
          <a:p>
            <a:pPr lvl="1"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Базовые вопросы: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9016" y="1386712"/>
            <a:ext cx="10963656" cy="5282311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ru-RU"/>
              <a:t>3</a:t>
            </a:r>
            <a:r>
              <a:rPr lang="en-US"/>
              <a:t>. </a:t>
            </a:r>
            <a:r>
              <a:rPr lang="ru-RU"/>
              <a:t>Выберите пример задачи компьютерного зрения высокого уровня:</a:t>
            </a:r>
            <a:endParaRPr/>
          </a:p>
          <a:p>
            <a:pPr lvl="1">
              <a:defRPr/>
            </a:pPr>
            <a:r>
              <a:rPr lang="ru-RU"/>
              <a:t>1.  Дано: съемка кадров дефектов проката стальных листов; </a:t>
            </a:r>
            <a:br>
              <a:rPr lang="ru-RU"/>
            </a:br>
            <a:r>
              <a:rPr lang="ru-RU"/>
              <a:t>Задача: выделение границ внешних дефектов, в случаях потенциально представляющих брак.</a:t>
            </a:r>
            <a:endParaRPr/>
          </a:p>
          <a:p>
            <a:pPr lvl="1">
              <a:defRPr/>
            </a:pPr>
            <a:r>
              <a:rPr lang="ru-RU"/>
              <a:t>2. Дано: съемка кадров, полученных «на просвет» при протягивании рулона ткани;</a:t>
            </a:r>
            <a:br>
              <a:rPr lang="ru-RU"/>
            </a:br>
            <a:r>
              <a:rPr lang="ru-RU"/>
              <a:t>Задача: выявление участков с разрывами (типа «дыра») с площадью выше заданного порога (в пикселях, камера на фиксированном расстоянии).</a:t>
            </a:r>
            <a:br>
              <a:rPr lang="ru-RU"/>
            </a:br>
            <a:r>
              <a:rPr lang="ru-RU"/>
              <a:t>3. Дано: съемка кадров контроля производства лакокрасочных материалов оператором;</a:t>
            </a:r>
            <a:br>
              <a:rPr lang="ru-RU"/>
            </a:br>
            <a:r>
              <a:rPr lang="ru-RU"/>
              <a:t>Задача: выставить единые параметры цветопередачи оператору для заданного набора (парка) устройств съемки.</a:t>
            </a:r>
            <a:endParaRPr/>
          </a:p>
          <a:p>
            <a:pPr lvl="1">
              <a:defRPr/>
            </a:pPr>
            <a:endParaRPr lang="ru-RU"/>
          </a:p>
          <a:p>
            <a:pPr lvl="1">
              <a:defRPr/>
            </a:pPr>
            <a:r>
              <a:rPr lang="ru-RU"/>
              <a:t>Переделать в таблицу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Вопрос повышенной сложности: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9016" y="1386712"/>
            <a:ext cx="10963656" cy="528231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1</a:t>
            </a:r>
            <a:r>
              <a:rPr lang="en-US"/>
              <a:t>. </a:t>
            </a:r>
            <a:r>
              <a:rPr lang="ru-RU"/>
              <a:t>Выберете пример задачи, которую следует решить без использования подхода высокого уровня:</a:t>
            </a:r>
            <a:endParaRPr/>
          </a:p>
          <a:p>
            <a:pPr lvl="1">
              <a:defRPr/>
            </a:pPr>
            <a:r>
              <a:rPr lang="ru-RU" sz="2200"/>
              <a:t>1. Дано: съемка кадров ультразвуковой съемки биения сердца; </a:t>
            </a:r>
            <a:br>
              <a:rPr lang="ru-RU" sz="2200"/>
            </a:br>
            <a:r>
              <a:rPr lang="ru-RU" sz="2200"/>
              <a:t>задача: определения скорости биения (ритма).</a:t>
            </a:r>
            <a:endParaRPr/>
          </a:p>
          <a:p>
            <a:pPr lvl="1">
              <a:defRPr/>
            </a:pPr>
            <a:r>
              <a:rPr lang="ru-RU" sz="2200"/>
              <a:t>2. Дано: съемка съемка сотрудников опасного участка производства в ходе выполнения работ;</a:t>
            </a:r>
            <a:br>
              <a:rPr lang="ru-RU" sz="2200"/>
            </a:br>
            <a:r>
              <a:rPr lang="ru-RU" sz="2200"/>
              <a:t> задача: выявление случаев нарушения техники безопасности.</a:t>
            </a:r>
            <a:endParaRPr/>
          </a:p>
          <a:p>
            <a:pPr lvl="1">
              <a:defRPr/>
            </a:pPr>
            <a:r>
              <a:rPr lang="ru-RU" sz="2200"/>
              <a:t>3. Дано: результат инфракрасной (ИК) съемки помещения без естественного освещения и набор, сделанных  фотографий помещений, сделанных при свете;</a:t>
            </a:r>
            <a:br>
              <a:rPr lang="ru-RU" sz="2200"/>
            </a:br>
            <a:r>
              <a:rPr lang="ru-RU" sz="2200"/>
              <a:t>задача: колоризация ИК съемки;</a:t>
            </a:r>
            <a:endParaRPr/>
          </a:p>
          <a:p>
            <a:pPr lvl="1">
              <a:defRPr/>
            </a:pPr>
            <a:r>
              <a:rPr lang="ru-RU" sz="2200"/>
              <a:t>4. Дано: съемка проходной зоны предприятия;</a:t>
            </a:r>
            <a:br>
              <a:rPr lang="ru-RU" sz="2200"/>
            </a:br>
            <a:r>
              <a:rPr lang="ru-RU" sz="2200"/>
              <a:t>задача: по полученным фотографиям посетителей определять сотрудника;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Вопрос повышенной сложности: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9016" y="1386712"/>
            <a:ext cx="10963656" cy="528231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1</a:t>
            </a:r>
            <a:r>
              <a:rPr lang="en-US"/>
              <a:t>. </a:t>
            </a:r>
            <a:r>
              <a:rPr lang="ru-RU"/>
              <a:t>Выберете пример задачи, которую следует решить без использования подхода высокого уровня:</a:t>
            </a:r>
            <a:endParaRPr/>
          </a:p>
          <a:p>
            <a:pPr lvl="1">
              <a:defRPr/>
            </a:pPr>
            <a:r>
              <a:rPr lang="ru-RU" sz="2200"/>
              <a:t>1. Дано: съемка кадров ультразвуковой съемки биения сердца; </a:t>
            </a:r>
            <a:br>
              <a:rPr lang="ru-RU" sz="2200"/>
            </a:br>
            <a:r>
              <a:rPr lang="ru-RU" sz="2200"/>
              <a:t>задача: определения скорости биения (ритма).</a:t>
            </a:r>
            <a:endParaRPr/>
          </a:p>
          <a:p>
            <a:pPr lvl="1">
              <a:defRPr/>
            </a:pPr>
            <a:r>
              <a:rPr lang="ru-RU" sz="2200"/>
              <a:t>2. Дано: съемка съемка сотрудников опасного участка производства в ходе выполнения работ;</a:t>
            </a:r>
            <a:br>
              <a:rPr lang="ru-RU" sz="2200"/>
            </a:br>
            <a:r>
              <a:rPr lang="ru-RU" sz="2200"/>
              <a:t> задача: выявление случаев нарушения техники безопасности.</a:t>
            </a:r>
            <a:endParaRPr/>
          </a:p>
          <a:p>
            <a:pPr lvl="1">
              <a:defRPr/>
            </a:pPr>
            <a:r>
              <a:rPr lang="ru-RU" sz="2200"/>
              <a:t>3. Дано: результат инфракрасной (ИК) съемки помещения без естественного освещения и набор, сделанных  фотографий помещений, сделанных при свете;</a:t>
            </a:r>
            <a:br>
              <a:rPr lang="ru-RU" sz="2200"/>
            </a:br>
            <a:r>
              <a:rPr lang="ru-RU" sz="2200"/>
              <a:t>задача: колоризация ИК съемки;</a:t>
            </a:r>
            <a:endParaRPr/>
          </a:p>
          <a:p>
            <a:pPr lvl="1">
              <a:defRPr/>
            </a:pPr>
            <a:r>
              <a:rPr lang="ru-RU" sz="2200"/>
              <a:t>4. Дано: съемка проходной зоны предприятия;</a:t>
            </a:r>
            <a:br>
              <a:rPr lang="ru-RU" sz="2200"/>
            </a:br>
            <a:r>
              <a:rPr lang="ru-RU" sz="2200"/>
              <a:t>задача: по полученным фотографиям посетителей определять сотрудника;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Вопрос повышенной сложности: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9016" y="1386712"/>
            <a:ext cx="10963656" cy="528231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/>
              <a:t>2 добавлен в новые вопросы </a:t>
            </a:r>
            <a:r>
              <a:rPr lang="ru-RU" sz="2200"/>
              <a:t>;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13502" y="233694"/>
            <a:ext cx="10713987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pic>
        <p:nvPicPr>
          <p:cNvPr id="6" name="Picture 2" descr="EasyDetect1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812433" y="1348688"/>
            <a:ext cx="3567521" cy="1213270"/>
          </a:xfrm>
          <a:prstGeom prst="rect">
            <a:avLst/>
          </a:prstGeom>
          <a:noFill/>
        </p:spPr>
      </p:pic>
      <p:pic>
        <p:nvPicPr>
          <p:cNvPr id="7" name="Picture 4" descr="EasyDetect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742091" y="2455172"/>
            <a:ext cx="3567521" cy="1248827"/>
          </a:xfrm>
          <a:prstGeom prst="rect">
            <a:avLst/>
          </a:prstGeom>
          <a:noFill/>
        </p:spPr>
      </p:pic>
      <p:pic>
        <p:nvPicPr>
          <p:cNvPr id="9" name="Picture 6" descr="ICEBERGS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069689" y="1534163"/>
            <a:ext cx="4991309" cy="194530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 bwMode="auto">
          <a:xfrm>
            <a:off x="4915784" y="4199467"/>
            <a:ext cx="112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результат</a:t>
            </a:r>
            <a:endParaRPr/>
          </a:p>
        </p:txBody>
      </p:sp>
      <p:sp>
        <p:nvSpPr>
          <p:cNvPr id="11" name="TextBox 10"/>
          <p:cNvSpPr txBox="1"/>
          <p:nvPr/>
        </p:nvSpPr>
        <p:spPr bwMode="auto">
          <a:xfrm>
            <a:off x="3255274" y="4188270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разметка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611583" y="3947681"/>
            <a:ext cx="151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исходное </a:t>
            </a:r>
            <a:endParaRPr/>
          </a:p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изображение</a:t>
            </a:r>
            <a:endParaRPr/>
          </a:p>
        </p:txBody>
      </p:sp>
      <p:sp>
        <p:nvSpPr>
          <p:cNvPr id="13" name="TextBox 12"/>
          <p:cNvSpPr txBox="1"/>
          <p:nvPr/>
        </p:nvSpPr>
        <p:spPr bwMode="auto">
          <a:xfrm>
            <a:off x="3372661" y="3905203"/>
            <a:ext cx="246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 u="sng">
                <a:solidFill>
                  <a:schemeClr val="bg1"/>
                </a:solidFill>
              </a:rPr>
              <a:t>Сегментация объектов</a:t>
            </a:r>
            <a:endParaRPr/>
          </a:p>
        </p:txBody>
      </p:sp>
      <p:pic>
        <p:nvPicPr>
          <p:cNvPr id="15" name="Рисунок 14"/>
          <p:cNvPicPr/>
          <p:nvPr/>
        </p:nvPicPr>
        <p:blipFill>
          <a:blip r:embed="rId5"/>
          <a:stretch/>
        </p:blipFill>
        <p:spPr bwMode="auto">
          <a:xfrm>
            <a:off x="7310005" y="4078589"/>
            <a:ext cx="3923095" cy="225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 bwMode="auto">
          <a:xfrm>
            <a:off x="708751" y="3641716"/>
            <a:ext cx="6099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https://www.kaggle.com/c/statoil-iceberg-classifier-challenge/data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7256803" y="6254653"/>
            <a:ext cx="6099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https://www.kaggle.com/c/airbus-ship-detection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1827895" y="1027473"/>
            <a:ext cx="273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 u="sng">
                <a:solidFill>
                  <a:schemeClr val="bg1"/>
                </a:solidFill>
              </a:rPr>
              <a:t>Классификация</a:t>
            </a:r>
            <a:r>
              <a:rPr lang="ru-RU" b="1" u="sng"/>
              <a:t> </a:t>
            </a:r>
            <a:r>
              <a:rPr lang="ru-RU" b="1" u="sng">
                <a:solidFill>
                  <a:schemeClr val="bg1"/>
                </a:solidFill>
              </a:rPr>
              <a:t>объектов</a:t>
            </a:r>
            <a:endParaRPr/>
          </a:p>
        </p:txBody>
      </p:sp>
      <p:cxnSp>
        <p:nvCxnSpPr>
          <p:cNvPr id="19" name="Прямая со стрелкой 18"/>
          <p:cNvCxnSpPr>
            <a:cxnSpLocks/>
            <a:endCxn id="9" idx="1"/>
          </p:cNvCxnSpPr>
          <p:nvPr/>
        </p:nvCxnSpPr>
        <p:spPr bwMode="auto">
          <a:xfrm flipV="1">
            <a:off x="5654480" y="2506817"/>
            <a:ext cx="415209" cy="1063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 bwMode="auto">
          <a:xfrm>
            <a:off x="8009489" y="3752141"/>
            <a:ext cx="256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 u="sng">
                <a:solidFill>
                  <a:schemeClr val="bg1"/>
                </a:solidFill>
              </a:rPr>
              <a:t>Обнаружение объектов</a:t>
            </a:r>
            <a:endParaRPr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rcRect l="1715" t="6598" r="-1"/>
          <a:stretch/>
        </p:blipFill>
        <p:spPr bwMode="auto">
          <a:xfrm>
            <a:off x="449688" y="4532262"/>
            <a:ext cx="6468870" cy="154690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 bwMode="auto">
          <a:xfrm>
            <a:off x="58240" y="6048893"/>
            <a:ext cx="79512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M.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 Porshnev S.  and Kalmykov A. Computer vision system for the automatic asbestos content control in stones // 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J. Phys.: Conf. Ser.,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 Vol.1727, 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 012014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:10.1088/1742-6596/1727/1/012014.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22965"/>
            <a:ext cx="10515600" cy="1064435"/>
          </a:xfrm>
        </p:spPr>
        <p:txBody>
          <a:bodyPr/>
          <a:lstStyle/>
          <a:p>
            <a:pPr>
              <a:defRPr/>
            </a:pPr>
            <a:r>
              <a:rPr lang="ru-RU"/>
              <a:t>Примеры задачи компьютерного зрения</a:t>
            </a:r>
            <a:endParaRPr/>
          </a:p>
        </p:txBody>
      </p:sp>
      <p:sp>
        <p:nvSpPr>
          <p:cNvPr id="13" name="Объект 2"/>
          <p:cNvSpPr>
            <a:spLocks noGrp="1"/>
          </p:cNvSpPr>
          <p:nvPr>
            <p:ph idx="1"/>
          </p:nvPr>
        </p:nvSpPr>
        <p:spPr bwMode="auto">
          <a:xfrm>
            <a:off x="1493734" y="1386466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78460" y="1093424"/>
            <a:ext cx="4987364" cy="3031281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93734" y="4196713"/>
            <a:ext cx="4686948" cy="2538256"/>
          </a:xfrm>
          <a:prstGeom prst="rect">
            <a:avLst/>
          </a:prstGeom>
        </p:spPr>
      </p:pic>
      <p:pic>
        <p:nvPicPr>
          <p:cNvPr id="25" name="Picture 2" descr="https://habrastorage.org/webt/o0/jp/uo/o0jpuowfdwhpy2sagmyzt9rm1og.jpe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524335" y="4383563"/>
            <a:ext cx="3550564" cy="199719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22965"/>
            <a:ext cx="10515600" cy="1064435"/>
          </a:xfrm>
        </p:spPr>
        <p:txBody>
          <a:bodyPr/>
          <a:lstStyle/>
          <a:p>
            <a:pPr>
              <a:defRPr/>
            </a:pPr>
            <a:r>
              <a:rPr lang="ru-RU"/>
              <a:t>Примеры задачи компьютерного зрения</a:t>
            </a:r>
            <a:endParaRPr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525661" y="1529988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/>
              <a:t>Неклассические задачи</a:t>
            </a: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r>
              <a:rPr lang="ru-RU" sz="2000"/>
              <a:t/>
            </a:r>
            <a:br>
              <a:rPr lang="ru-RU" sz="2000"/>
            </a:br>
            <a:r>
              <a:rPr lang="ru-RU"/>
              <a:t/>
            </a:r>
            <a:br>
              <a:rPr lang="ru-RU"/>
            </a:br>
            <a:endParaRPr lang="ru-RU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 bwMode="auto"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rcRect l="37976"/>
          <a:stretch/>
        </p:blipFill>
        <p:spPr bwMode="auto">
          <a:xfrm>
            <a:off x="2259029" y="4481182"/>
            <a:ext cx="3425882" cy="245328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620279" y="4721858"/>
            <a:ext cx="2988932" cy="21728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938407" y="1457274"/>
            <a:ext cx="2352675" cy="28575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33486" y="1457274"/>
            <a:ext cx="2971304" cy="2951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1726250" y="1486967"/>
            <a:ext cx="9297825" cy="5178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91886" y="322965"/>
            <a:ext cx="11220994" cy="106443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зрения. Средний уровень</a:t>
            </a:r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3696" t="3293" b="3956"/>
          <a:stretch/>
        </p:blipFill>
        <p:spPr bwMode="auto">
          <a:xfrm>
            <a:off x="6511895" y="1486967"/>
            <a:ext cx="4450251" cy="2965391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 l="2824" b="6126"/>
          <a:stretch/>
        </p:blipFill>
        <p:spPr bwMode="auto">
          <a:xfrm>
            <a:off x="3254970" y="4452358"/>
            <a:ext cx="6172209" cy="2086849"/>
          </a:xfrm>
          <a:prstGeom prst="rect">
            <a:avLst/>
          </a:prstGeom>
          <a:noFill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/>
          <a:srcRect l="3549" t="4074" b="3611"/>
          <a:stretch/>
        </p:blipFill>
        <p:spPr bwMode="auto">
          <a:xfrm>
            <a:off x="1862983" y="1512605"/>
            <a:ext cx="4478092" cy="2965391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2544137" y="1563029"/>
            <a:ext cx="3551863" cy="2016194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Типы задача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49" lvl="1" indent="0"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Низкий уровень:</a:t>
            </a:r>
            <a:r>
              <a:rPr lang="ru-RU" b="1" dirty="0">
                <a:solidFill>
                  <a:srgbClr val="FFC000"/>
                </a:solidFill>
              </a:rPr>
              <a:t>  </a:t>
            </a:r>
            <a:r>
              <a:rPr lang="ru-RU" dirty="0">
                <a:solidFill>
                  <a:schemeClr val="bg1"/>
                </a:solidFill>
              </a:rPr>
              <a:t>поиск и выделение примитивов изображения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/>
          </a:p>
          <a:p>
            <a:pPr marL="107949" lvl="1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ru-RU" dirty="0">
                <a:solidFill>
                  <a:srgbClr val="66FF33"/>
                </a:solidFill>
              </a:rPr>
              <a:t>признаки должны быть регулярными для набора данных.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края, вертикальные/горизонтальные/наклонные линии,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элементы текстуры</a:t>
            </a:r>
            <a:r>
              <a:rPr lang="en-US" i="1" spc="50" dirty="0">
                <a:solidFill>
                  <a:schemeClr val="bg1"/>
                </a:solidFill>
              </a:rPr>
              <a:t> </a:t>
            </a:r>
            <a:r>
              <a:rPr lang="ru-RU" i="1" spc="50" dirty="0">
                <a:solidFill>
                  <a:schemeClr val="bg1"/>
                </a:solidFill>
              </a:rPr>
              <a:t>(морфология), цветовые/яркостные области и т.д.;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удаление шумов, бликов 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https://as2.ftcdn.net/jpg/04/46/10/77/1024W_F_446107734_NaiNx4Qxq1bT4ipU1vGohw1dtU9kOWpx_NW1.jpg</a:t>
            </a:r>
            <a:endParaRPr/>
          </a:p>
        </p:txBody>
      </p:sp>
      <p:sp>
        <p:nvSpPr>
          <p:cNvPr id="28" name="TextBox 27"/>
          <p:cNvSpPr txBox="1"/>
          <p:nvPr/>
        </p:nvSpPr>
        <p:spPr bwMode="auto"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https://as2.ftcdn.net/v2/jpg/02/31/48/03/1000_F_231480357_TGpMz4r5HSFAlm43FkZ366FjFZuuoRA8.jpg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2635" y="2998802"/>
            <a:ext cx="9473522" cy="3568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22965"/>
            <a:ext cx="10515600" cy="106443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Примеры задачи компьютерного зрения. </a:t>
            </a:r>
            <a:br>
              <a:rPr lang="ru-RU" b="1">
                <a:solidFill>
                  <a:schemeClr val="bg1"/>
                </a:solidFill>
              </a:rPr>
            </a:br>
            <a:r>
              <a:rPr lang="ru-RU" b="1">
                <a:solidFill>
                  <a:schemeClr val="bg1"/>
                </a:solidFill>
              </a:rPr>
              <a:t>Низкий уровень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380090" y="636042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>
                    <a:lumMod val="75000"/>
                  </a:schemeClr>
                </a:solidFill>
              </a:rPr>
              <a:t>https://as2.ftcdn.net/jpg/04/46/10/77/1024W_F_446107734_NaiNx4Qxq1bT4ipU1vGohw1dtU9kOWpx_NW1.jpg</a:t>
            </a:r>
            <a:endParaRPr/>
          </a:p>
        </p:txBody>
      </p:sp>
      <p:sp>
        <p:nvSpPr>
          <p:cNvPr id="14" name="TextBox 13"/>
          <p:cNvSpPr txBox="1"/>
          <p:nvPr/>
        </p:nvSpPr>
        <p:spPr bwMode="auto">
          <a:xfrm>
            <a:off x="5313404" y="6424802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>
                    <a:lumMod val="75000"/>
                  </a:schemeClr>
                </a:solidFill>
              </a:rPr>
              <a:t>https://as2.ftcdn.net/v2/jpg/02/31/48/03/1000_F_231480357_TGpMz4r5HSFAlm43FkZ366FjFZuuoRA8.jpg</a:t>
            </a:r>
            <a:endParaRPr/>
          </a:p>
        </p:txBody>
      </p:sp>
      <p:sp>
        <p:nvSpPr>
          <p:cNvPr id="3" name="Прямоугольник 2"/>
          <p:cNvSpPr/>
          <p:nvPr/>
        </p:nvSpPr>
        <p:spPr bwMode="auto">
          <a:xfrm>
            <a:off x="632843" y="1454811"/>
            <a:ext cx="10466562" cy="38577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32843" y="1454811"/>
            <a:ext cx="2672377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226819" y="1454811"/>
            <a:ext cx="2672377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5796789" y="1454811"/>
            <a:ext cx="2672378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632843" y="3338382"/>
            <a:ext cx="2672378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3226818" y="3338381"/>
            <a:ext cx="2672377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5817050" y="3338381"/>
            <a:ext cx="2651310" cy="1958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8"/>
          <a:stretch/>
        </p:blipFill>
        <p:spPr bwMode="auto">
          <a:xfrm>
            <a:off x="8468358" y="3357295"/>
            <a:ext cx="2631047" cy="1943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9" name="Picture 20"/>
          <p:cNvPicPr>
            <a:picLocks noChangeAspect="1" noChangeArrowheads="1"/>
          </p:cNvPicPr>
          <p:nvPr/>
        </p:nvPicPr>
        <p:blipFill>
          <a:blip r:embed="rId9"/>
          <a:stretch/>
        </p:blipFill>
        <p:spPr bwMode="auto">
          <a:xfrm>
            <a:off x="8468357" y="1447517"/>
            <a:ext cx="2631048" cy="194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22965"/>
            <a:ext cx="10515600" cy="1064435"/>
          </a:xfrm>
        </p:spPr>
        <p:txBody>
          <a:bodyPr/>
          <a:lstStyle/>
          <a:p>
            <a:pPr>
              <a:defRPr/>
            </a:pPr>
            <a:r>
              <a:rPr lang="ru-RU"/>
              <a:t>Примеры задачи компьютерного зрения</a:t>
            </a:r>
            <a:endParaRPr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525661" y="1529988"/>
            <a:ext cx="83185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r>
              <a:rPr lang="ru-RU" sz="2000"/>
              <a:t/>
            </a:r>
            <a:br>
              <a:rPr lang="ru-RU" sz="2000"/>
            </a:br>
            <a:r>
              <a:rPr lang="ru-RU"/>
              <a:t/>
            </a:r>
            <a:br>
              <a:rPr lang="ru-RU"/>
            </a:br>
            <a:endParaRPr lang="ru-RU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 bwMode="auto"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rcRect r="44837"/>
          <a:stretch/>
        </p:blipFill>
        <p:spPr bwMode="auto">
          <a:xfrm>
            <a:off x="838200" y="1464862"/>
            <a:ext cx="9314204" cy="5061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22965"/>
            <a:ext cx="10515600" cy="1064435"/>
          </a:xfrm>
        </p:spPr>
        <p:txBody>
          <a:bodyPr/>
          <a:lstStyle/>
          <a:p>
            <a:pPr>
              <a:defRPr/>
            </a:pPr>
            <a:r>
              <a:rPr lang="ru-RU"/>
              <a:t>Примеры задачи компьютерного зрения</a:t>
            </a:r>
            <a:endParaRPr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525661" y="1529988"/>
            <a:ext cx="83185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r>
              <a:rPr lang="ru-RU" sz="2000"/>
              <a:t/>
            </a:r>
            <a:br>
              <a:rPr lang="ru-RU" sz="2000"/>
            </a:br>
            <a:r>
              <a:rPr lang="ru-RU"/>
              <a:t/>
            </a:r>
            <a:br>
              <a:rPr lang="ru-RU"/>
            </a:br>
            <a:endParaRPr lang="ru-RU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 bwMode="auto"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rcRect l="55444"/>
          <a:stretch/>
        </p:blipFill>
        <p:spPr bwMode="auto">
          <a:xfrm>
            <a:off x="838200" y="1114484"/>
            <a:ext cx="9391830" cy="6318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22965"/>
            <a:ext cx="10515600" cy="1064435"/>
          </a:xfrm>
        </p:spPr>
        <p:txBody>
          <a:bodyPr/>
          <a:lstStyle/>
          <a:p>
            <a:pPr>
              <a:defRPr/>
            </a:pPr>
            <a:r>
              <a:rPr lang="ru-RU"/>
              <a:t>Примеры задачи компьютерного зрения</a:t>
            </a:r>
            <a:endParaRPr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525661" y="1529988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/>
              <a:t>Неклассические задачи</a:t>
            </a: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r>
              <a:rPr lang="ru-RU" sz="2000"/>
              <a:t/>
            </a:r>
            <a:br>
              <a:rPr lang="ru-RU" sz="2000"/>
            </a:br>
            <a:r>
              <a:rPr lang="ru-RU"/>
              <a:t/>
            </a:r>
            <a:br>
              <a:rPr lang="ru-RU"/>
            </a:br>
            <a:endParaRPr lang="ru-RU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 bwMode="auto"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32685" y="2064419"/>
            <a:ext cx="10926629" cy="4470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 bwMode="auto">
          <a:xfrm>
            <a:off x="60212" y="54506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>
                    <a:lumMod val="85000"/>
                  </a:schemeClr>
                </a:solidFill>
              </a:rPr>
              <a:t>https://colab.research.google.com/drive/17g7svOoij93trXpe4aYs-H8b8t4zDP1y?usp=sharing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22965"/>
            <a:ext cx="10515600" cy="1064435"/>
          </a:xfrm>
        </p:spPr>
        <p:txBody>
          <a:bodyPr/>
          <a:lstStyle/>
          <a:p>
            <a:pPr>
              <a:defRPr/>
            </a:pPr>
            <a:r>
              <a:rPr lang="ru-RU"/>
              <a:t>Примеры задачи компьютерного зрения</a:t>
            </a:r>
            <a:endParaRPr/>
          </a:p>
        </p:txBody>
      </p:sp>
      <p:pic>
        <p:nvPicPr>
          <p:cNvPr id="13314" name="Picture 2" descr="https://nanonets.com/blog/content/images/2019/05/got-gan-padded-tb-gif.gif"/>
          <p:cNvPicPr>
            <a:picLocks noChangeAspect="1" noChangeArrowheads="1" noCrop="1"/>
          </p:cNvPicPr>
          <p:nvPr/>
        </p:nvPicPr>
        <p:blipFill>
          <a:blip r:embed="rId2"/>
          <a:stretch/>
        </p:blipFill>
        <p:spPr bwMode="auto">
          <a:xfrm>
            <a:off x="7686675" y="1228724"/>
            <a:ext cx="3667125" cy="4767263"/>
          </a:xfrm>
          <a:prstGeom prst="rect">
            <a:avLst/>
          </a:prstGeom>
          <a:noFill/>
        </p:spPr>
      </p:pic>
      <p:pic>
        <p:nvPicPr>
          <p:cNvPr id="13316" name="Picture 4" descr="Изображения, сгенерированные DALL·E на основании текстового описания &quot;кресло в форме авокадо&quot;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055257" y="1225071"/>
            <a:ext cx="4243161" cy="3406854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 bwMode="auto">
          <a:xfrm>
            <a:off x="4267661" y="4631925"/>
            <a:ext cx="344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>
                    <a:lumMod val="85000"/>
                  </a:schemeClr>
                </a:solidFill>
              </a:rPr>
              <a:t>https://habr.com/ru/post/536236/</a:t>
            </a:r>
            <a:endParaRPr/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5646057" y="59959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>
                    <a:lumMod val="85000"/>
                  </a:schemeClr>
                </a:solidFill>
              </a:rPr>
              <a:t>https://nanonets.com/blog/content/images/2019/05/got-gan-padded-tb-gif.gif</a:t>
            </a:r>
            <a:endParaRPr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rcRect t="68252"/>
          <a:stretch/>
        </p:blipFill>
        <p:spPr bwMode="auto">
          <a:xfrm>
            <a:off x="368338" y="4816591"/>
            <a:ext cx="6298027" cy="191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1"/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1"/>
                </a:solidFill>
              </a:rPr>
              <a:t>&gt; </a:t>
            </a:r>
            <a:r>
              <a:rPr lang="ru-RU" sz="2300" b="1" u="sng" dirty="0">
                <a:solidFill>
                  <a:schemeClr val="bg1"/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ru-RU" sz="1600" dirty="0"/>
              <a:t>[-1, -1,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 8,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-1,  -1]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[1, 1, 1],</a:t>
            </a:r>
          </a:p>
          <a:p>
            <a:r>
              <a:rPr lang="ru-RU" sz="1600" dirty="0"/>
              <a:t>  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[[-2, -1, 0],</a:t>
            </a:r>
          </a:p>
          <a:p>
            <a:r>
              <a:rPr lang="en-US" sz="1600" dirty="0"/>
              <a:t>  </a:t>
            </a:r>
            <a:r>
              <a:rPr lang="ru-RU" sz="1600" dirty="0"/>
              <a:t>[-1,  1, 1],</a:t>
            </a:r>
          </a:p>
          <a:p>
            <a:r>
              <a:rPr lang="ru-RU" sz="1600" dirty="0"/>
              <a:t>  [ 0,  1, </a:t>
            </a:r>
            <a:r>
              <a:rPr lang="en-US" sz="1600" dirty="0"/>
              <a:t> </a:t>
            </a:r>
            <a:r>
              <a:rPr lang="ru-RU" sz="1600" dirty="0"/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</a:t>
            </a:r>
            <a:r>
              <a:rPr lang="en-US" sz="1600" dirty="0"/>
              <a:t>0</a:t>
            </a:r>
            <a:r>
              <a:rPr lang="ru-RU" sz="1600" dirty="0"/>
              <a:t>, 1,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ru-RU" sz="1600" dirty="0"/>
              <a:t>  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0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4563331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4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126303" y="4408855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Типы задача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132" y="1041566"/>
            <a:ext cx="11683424" cy="2872522"/>
          </a:xfrm>
        </p:spPr>
        <p:txBody>
          <a:bodyPr>
            <a:noAutofit/>
          </a:bodyPr>
          <a:lstStyle/>
          <a:p>
            <a:pPr marL="361950" lvl="1" indent="-254000">
              <a:defRPr/>
            </a:pPr>
            <a:r>
              <a:rPr lang="ru-RU" sz="1800" b="1" u="sng">
                <a:solidFill>
                  <a:schemeClr val="bg1"/>
                </a:solidFill>
              </a:rPr>
              <a:t>Низкий уровень:</a:t>
            </a:r>
            <a:r>
              <a:rPr lang="ru-RU" sz="1800" b="1">
                <a:solidFill>
                  <a:schemeClr val="bg1"/>
                </a:solidFill>
              </a:rPr>
              <a:t>  </a:t>
            </a:r>
            <a:r>
              <a:rPr lang="ru-RU" sz="1800">
                <a:solidFill>
                  <a:schemeClr val="bg1"/>
                </a:solidFill>
              </a:rPr>
              <a:t>поиск и выделение примитивов изображения, например, </a:t>
            </a:r>
            <a:endParaRPr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>
                <a:solidFill>
                  <a:srgbClr val="FFC000"/>
                </a:solidFill>
              </a:rPr>
              <a:t>Средний уровень: </a:t>
            </a:r>
            <a:endParaRPr/>
          </a:p>
          <a:p>
            <a:pPr marL="107949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b="1">
                <a:solidFill>
                  <a:srgbClr val="FFC000"/>
                </a:solidFill>
              </a:rPr>
              <a:t>	</a:t>
            </a:r>
            <a:r>
              <a:rPr lang="ru-RU" b="1">
                <a:solidFill>
                  <a:srgbClr val="66FF33"/>
                </a:solidFill>
              </a:rPr>
              <a:t>полуавтоматическое описание изображений (в рамках задачи)</a:t>
            </a:r>
            <a:endParaRPr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поиск и выделение границ объектов, </a:t>
            </a:r>
            <a:endParaRPr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выделение сложных поверхностей или форм объектов, </a:t>
            </a:r>
            <a:endParaRPr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поиск и выделение частей некоторых сцен,</a:t>
            </a:r>
            <a:endParaRPr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 другие базовые операции классических систем компьютерного зрения.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374"/>
          <a:stretch/>
        </p:blipFill>
        <p:spPr bwMode="auto">
          <a:xfrm>
            <a:off x="189145" y="4485555"/>
            <a:ext cx="3048873" cy="197661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 bwMode="auto">
          <a:xfrm>
            <a:off x="907070" y="4504713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t="8229"/>
          <a:stretch/>
        </p:blipFill>
        <p:spPr bwMode="auto">
          <a:xfrm>
            <a:off x="3245782" y="4513942"/>
            <a:ext cx="3065782" cy="19482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11564" y="4573977"/>
            <a:ext cx="5398961" cy="1799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pic>
        <p:nvPicPr>
          <p:cNvPr id="6146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65545" y="3603898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10084" y="3665343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41310" y="5002947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40648" y="4966562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74986" y="4954740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189598" y="2448165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089848" y="2625859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70557" y="3429000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FDC5-73D0-694B-9D72-8264B83046D0}"/>
              </a:ext>
            </a:extLst>
          </p:cNvPr>
          <p:cNvSpPr txBox="1"/>
          <p:nvPr/>
        </p:nvSpPr>
        <p:spPr>
          <a:xfrm>
            <a:off x="6187196" y="1233299"/>
            <a:ext cx="600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сложно-формализуемой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задачи: определить ребенок/взрослый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по фото глаза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>
          <a:xfrm>
            <a:off x="207060" y="1082506"/>
            <a:ext cx="476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легко-формализуемой задачи: определить спелость томата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>
          <a:xfrm>
            <a:off x="8033904" y="6123948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https://stocksnap.io/search/eye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https://</a:t>
            </a:r>
            <a:r>
              <a:rPr lang="en-US" i="1" dirty="0" err="1">
                <a:solidFill>
                  <a:schemeClr val="accent1"/>
                </a:solidFill>
              </a:rPr>
              <a:t>stocksnap.io</a:t>
            </a:r>
            <a:r>
              <a:rPr lang="en-US" i="1" dirty="0">
                <a:solidFill>
                  <a:schemeClr val="accent1"/>
                </a:solidFill>
              </a:rPr>
              <a:t>/search/</a:t>
            </a:r>
            <a:r>
              <a:rPr lang="en-US" i="1" dirty="0" err="1">
                <a:solidFill>
                  <a:schemeClr val="accent1"/>
                </a:solidFill>
              </a:rPr>
              <a:t>child+eye</a:t>
            </a:r>
            <a:endParaRPr lang="ru-RU" i="1" dirty="0">
              <a:solidFill>
                <a:schemeClr val="accent1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19193" y="2225008"/>
            <a:ext cx="4283631" cy="3092191"/>
            <a:chOff x="219193" y="2225008"/>
            <a:chExt cx="4283631" cy="3092191"/>
          </a:xfrm>
        </p:grpSpPr>
        <p:pic>
          <p:nvPicPr>
            <p:cNvPr id="6162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>
          <a:xfrm>
            <a:off x="422783" y="5443344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/>
                </a:solidFill>
              </a:rPr>
              <a:t>https</a:t>
            </a:r>
            <a:r>
              <a:rPr lang="ru-RU" i="1" dirty="0">
                <a:solidFill>
                  <a:schemeClr val="accent1"/>
                </a:solidFill>
              </a:rPr>
              <a:t>://</a:t>
            </a:r>
            <a:r>
              <a:rPr lang="ru-RU" i="1" dirty="0" err="1">
                <a:solidFill>
                  <a:schemeClr val="accent1"/>
                </a:solidFill>
              </a:rPr>
              <a:t>stocksnap.io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search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tomat</a:t>
            </a:r>
            <a:endParaRPr lang="ru-RU" i="1" dirty="0">
              <a:solidFill>
                <a:schemeClr val="accent1"/>
              </a:solidFill>
            </a:endParaRPr>
          </a:p>
        </p:txBody>
      </p:sp>
      <p:pic>
        <p:nvPicPr>
          <p:cNvPr id="6170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65545" y="2406727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00764" y="1229956"/>
            <a:ext cx="6318918" cy="54142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84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Типы задача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</a:t>
            </a:r>
            <a:endParaRPr dirty="0"/>
          </a:p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Средний уровень: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границ объектов,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полуавтоматические методы принятия решений.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Высокий уровень: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  <a:defRPr/>
            </a:pPr>
            <a:r>
              <a:rPr lang="ru-RU" sz="2400" spc="50" dirty="0">
                <a:solidFill>
                  <a:srgbClr val="66FF33"/>
                </a:solidFill>
              </a:rPr>
              <a:t>Автоматический поиск и выделение сложных объектов, сцен или событий.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spc="50" dirty="0">
                <a:solidFill>
                  <a:srgbClr val="FF0000"/>
                </a:solidFill>
              </a:rPr>
              <a:t>Как правило, признаки абстрактны – их сложно описать формально</a:t>
            </a:r>
            <a:endParaRPr dirty="0"/>
          </a:p>
          <a:p>
            <a:pPr marL="1276350" lvl="3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Задачи решаются с использованием методов машинного обучения,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1"/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1"/>
                </a:solidFill>
              </a:rPr>
              <a:t>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endParaRPr lang="ru-RU" sz="1050" i="1" spc="50" dirty="0">
              <a:solidFill>
                <a:schemeClr val="bg1"/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2300" u="sng" dirty="0">
                <a:solidFill>
                  <a:schemeClr val="bg1"/>
                </a:solidFill>
              </a:rPr>
              <a:t>Часто, когда речь идет о системах компьютерного зрения по умолчанию имеют ввиду высокий уровень, однако могут предполагаться и остальные уровни. </a:t>
            </a:r>
            <a:endParaRPr dirty="0"/>
          </a:p>
          <a:p>
            <a:pPr marL="254000" lvl="3" indent="-254000">
              <a:lnSpc>
                <a:spcPct val="120000"/>
              </a:lnSpc>
              <a:defRPr/>
            </a:pPr>
            <a:r>
              <a:rPr lang="ru-RU" sz="2000" i="1" dirty="0">
                <a:solidFill>
                  <a:schemeClr val="bg1"/>
                </a:solidFill>
              </a:rPr>
              <a:t>Уровни имеют явную иерархию, </a:t>
            </a:r>
            <a:br>
              <a:rPr lang="ru-RU" sz="2000" i="1" dirty="0">
                <a:solidFill>
                  <a:schemeClr val="bg1"/>
                </a:solidFill>
              </a:rPr>
            </a:br>
            <a:r>
              <a:rPr lang="ru-RU" sz="2000" i="1" dirty="0">
                <a:solidFill>
                  <a:schemeClr val="bg1"/>
                </a:solidFill>
              </a:rPr>
              <a:t>каждый следующий уровень строится по результатам работы предыдущего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1855</Words>
  <Application>Microsoft Office PowerPoint</Application>
  <DocSecurity>0</DocSecurity>
  <PresentationFormat>Широкоэкранный</PresentationFormat>
  <Paragraphs>338</Paragraphs>
  <Slides>34</Slides>
  <Notes>14</Notes>
  <HiddenSlides>9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Helvetica Neue</vt:lpstr>
      <vt:lpstr>Times New Roman</vt:lpstr>
      <vt:lpstr>Тема Office</vt:lpstr>
      <vt:lpstr>Презентация PowerPoint</vt:lpstr>
      <vt:lpstr>Термин «компьютерное зрение»</vt:lpstr>
      <vt:lpstr>Типы задача компьютерного зрения</vt:lpstr>
      <vt:lpstr>Операция свертки.</vt:lpstr>
      <vt:lpstr>Примеры фильтрации (свертка)</vt:lpstr>
      <vt:lpstr>Отличия нелинейных операций фильтрации. </vt:lpstr>
      <vt:lpstr>Типы задача компьютерного зрения</vt:lpstr>
      <vt:lpstr>Выбор метода оценки</vt:lpstr>
      <vt:lpstr>Типы задача компьютерного зрения</vt:lpstr>
      <vt:lpstr>Сверточная нейронная сеть </vt:lpstr>
      <vt:lpstr>Примеры задачи компьютерного зрения</vt:lpstr>
      <vt:lpstr>Типичные задачи компьютерного зрения высокий уровень</vt:lpstr>
      <vt:lpstr>Типичные задачи компьютерного зрения высокий уровень</vt:lpstr>
      <vt:lpstr>Типичные задачи компьютерного зрения высокий уровень</vt:lpstr>
      <vt:lpstr>Типичные задачи компьютерного зрения высокий уровень</vt:lpstr>
      <vt:lpstr>Типичные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Базовые вопросы:</vt:lpstr>
      <vt:lpstr>Базовые вопросы:</vt:lpstr>
      <vt:lpstr>Базовые вопросы:</vt:lpstr>
      <vt:lpstr>Вопрос повышенной сложности:</vt:lpstr>
      <vt:lpstr>Вопрос повышенной сложности:</vt:lpstr>
      <vt:lpstr>Вопрос повышенной сложности: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зрения. Средний уровень</vt:lpstr>
      <vt:lpstr>Примеры задачи компьютерного зрения.  Низкий уровень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subject/>
  <dc:creator>Ronkin</dc:creator>
  <cp:keywords/>
  <dc:description/>
  <cp:lastModifiedBy>Ронкин Михаил Владимирович</cp:lastModifiedBy>
  <cp:revision>220</cp:revision>
  <dcterms:created xsi:type="dcterms:W3CDTF">2021-09-13T05:13:58Z</dcterms:created>
  <dcterms:modified xsi:type="dcterms:W3CDTF">2023-12-14T04:30:32Z</dcterms:modified>
  <cp:category/>
  <dc:identifier/>
  <cp:contentStatus/>
  <dc:language/>
  <cp:version/>
</cp:coreProperties>
</file>